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65" r:id="rId4"/>
    <p:sldId id="266" r:id="rId5"/>
    <p:sldId id="267" r:id="rId6"/>
    <p:sldId id="268" r:id="rId7"/>
    <p:sldId id="269" r:id="rId8"/>
    <p:sldId id="275" r:id="rId9"/>
    <p:sldId id="274" r:id="rId10"/>
    <p:sldId id="276" r:id="rId11"/>
    <p:sldId id="270" r:id="rId12"/>
    <p:sldId id="277" r:id="rId13"/>
    <p:sldId id="280" r:id="rId14"/>
    <p:sldId id="281" r:id="rId15"/>
    <p:sldId id="278" r:id="rId16"/>
    <p:sldId id="279" r:id="rId17"/>
    <p:sldId id="282" r:id="rId18"/>
    <p:sldId id="283" r:id="rId19"/>
    <p:sldId id="286" r:id="rId20"/>
    <p:sldId id="284" r:id="rId21"/>
    <p:sldId id="285" r:id="rId22"/>
    <p:sldId id="271" r:id="rId23"/>
    <p:sldId id="287" r:id="rId24"/>
    <p:sldId id="28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4" autoAdjust="0"/>
    <p:restoredTop sz="94660"/>
  </p:normalViewPr>
  <p:slideViewPr>
    <p:cSldViewPr snapToGrid="0">
      <p:cViewPr varScale="1">
        <p:scale>
          <a:sx n="53" d="100"/>
          <a:sy n="53" d="100"/>
        </p:scale>
        <p:origin x="-84" y="-1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90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8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3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15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4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3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1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2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4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7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ramamet4/app-store-apple-data-set-10k-app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674579-2F28-2E4E-9F61-564D4D4D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718" y="4761016"/>
            <a:ext cx="1667710" cy="166771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168248" y="855749"/>
            <a:ext cx="3867248" cy="4411393"/>
            <a:chOff x="3812357" y="899291"/>
            <a:chExt cx="3867248" cy="4411393"/>
          </a:xfrm>
        </p:grpSpPr>
        <p:sp>
          <p:nvSpPr>
            <p:cNvPr id="13" name="도넛 12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달 9"/>
            <p:cNvSpPr/>
            <p:nvPr/>
          </p:nvSpPr>
          <p:spPr>
            <a:xfrm rot="15300000">
              <a:off x="5112513" y="2330332"/>
              <a:ext cx="1694688" cy="3389376"/>
            </a:xfrm>
            <a:prstGeom prst="moon">
              <a:avLst>
                <a:gd name="adj" fmla="val 15778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달 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달 4"/>
            <p:cNvSpPr/>
            <p:nvPr/>
          </p:nvSpPr>
          <p:spPr>
            <a:xfrm>
              <a:off x="4033520" y="1495044"/>
              <a:ext cx="1694688" cy="3389376"/>
            </a:xfrm>
            <a:prstGeom prst="moon">
              <a:avLst>
                <a:gd name="adj" fmla="val 21223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달 8"/>
            <p:cNvSpPr/>
            <p:nvPr/>
          </p:nvSpPr>
          <p:spPr>
            <a:xfrm>
              <a:off x="4033520" y="1495044"/>
              <a:ext cx="1694688" cy="3389376"/>
            </a:xfrm>
            <a:prstGeom prst="moon">
              <a:avLst>
                <a:gd name="adj" fmla="val 10357"/>
              </a:avLst>
            </a:prstGeom>
            <a:solidFill>
              <a:srgbClr val="81D5F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달 5"/>
            <p:cNvSpPr/>
            <p:nvPr/>
          </p:nvSpPr>
          <p:spPr>
            <a:xfrm rot="15300000">
              <a:off x="5112512" y="2330332"/>
              <a:ext cx="1694688" cy="3389376"/>
            </a:xfrm>
            <a:prstGeom prst="moon">
              <a:avLst>
                <a:gd name="adj" fmla="val 10749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068670" y="3429000"/>
            <a:ext cx="3789539" cy="899477"/>
          </a:xfrm>
          <a:prstGeom prst="rect">
            <a:avLst/>
          </a:prstGeom>
          <a:solidFill>
            <a:srgbClr val="F4F7FA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나도 </a:t>
            </a:r>
            <a:r>
              <a:rPr lang="ko-KR" altLang="en-US" sz="28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성공할래</a:t>
            </a: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Application</a:t>
            </a:r>
            <a:r>
              <a:rPr lang="ko-KR" altLang="en-US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주요 정보를 기반으로 평점 예측</a:t>
            </a:r>
            <a:endParaRPr lang="ko-KR" altLang="en-US" sz="9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1058" y="5366897"/>
            <a:ext cx="130035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201421074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백노연</a:t>
            </a:r>
            <a:endParaRPr lang="en-US" altLang="ko-KR" sz="105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201520940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윤선용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201520945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고윤혁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201521149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정유석</a:t>
            </a:r>
            <a:endParaRPr lang="ko-KR" altLang="en-US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201723271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김황대</a:t>
            </a:r>
            <a:endParaRPr lang="ko-KR" altLang="en-US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endParaRPr lang="ko-KR" altLang="en-US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Data Preparation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CC83389-5B59-974B-9018-874A0CFA7E4E}"/>
              </a:ext>
            </a:extLst>
          </p:cNvPr>
          <p:cNvSpPr/>
          <p:nvPr/>
        </p:nvSpPr>
        <p:spPr>
          <a:xfrm>
            <a:off x="1006549" y="1405053"/>
            <a:ext cx="6096000" cy="1285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A78EF1"/>
                </a:solidFill>
              </a:rPr>
              <a:t>Data Cleaning/Preprocessing: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A78EF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최종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dataset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형태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65">
            <a:extLst>
              <a:ext uri="{FF2B5EF4-FFF2-40B4-BE49-F238E27FC236}">
                <a16:creationId xmlns:a16="http://schemas.microsoft.com/office/drawing/2014/main" xmlns="" id="{E2024916-9159-8E4E-B246-F5511EE02754}"/>
              </a:ext>
            </a:extLst>
          </p:cNvPr>
          <p:cNvPicPr/>
          <p:nvPr/>
        </p:nvPicPr>
        <p:blipFill rotWithShape="1">
          <a:blip r:embed="rId2"/>
          <a:srcRect t="28890"/>
          <a:stretch/>
        </p:blipFill>
        <p:spPr>
          <a:xfrm>
            <a:off x="1161314" y="3880137"/>
            <a:ext cx="9606534" cy="2704050"/>
          </a:xfrm>
          <a:prstGeom prst="rect">
            <a:avLst/>
          </a:prstGeom>
        </p:spPr>
      </p:pic>
      <p:pic>
        <p:nvPicPr>
          <p:cNvPr id="21" name="그림 90">
            <a:extLst>
              <a:ext uri="{FF2B5EF4-FFF2-40B4-BE49-F238E27FC236}">
                <a16:creationId xmlns:a16="http://schemas.microsoft.com/office/drawing/2014/main" xmlns="" id="{42C9506E-2409-5840-B6B4-9521AAEE3A42}"/>
              </a:ext>
            </a:extLst>
          </p:cNvPr>
          <p:cNvPicPr/>
          <p:nvPr/>
        </p:nvPicPr>
        <p:blipFill rotWithShape="1">
          <a:blip r:embed="rId3"/>
          <a:srcRect t="13327"/>
          <a:stretch/>
        </p:blipFill>
        <p:spPr>
          <a:xfrm>
            <a:off x="7457045" y="432698"/>
            <a:ext cx="3310803" cy="30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511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Model / Algorithm Description: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사용한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Regression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Linear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Logistic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Decision Tree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RNN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129EF8-A6BD-F741-9565-FC22D3AF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41" y="2070534"/>
            <a:ext cx="5265683" cy="33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Regression: 5 </a:t>
            </a:r>
            <a:r>
              <a:rPr lang="ko-KR" altLang="en-US" sz="2000" b="1" dirty="0">
                <a:solidFill>
                  <a:srgbClr val="A78EF1"/>
                </a:solidFill>
              </a:rPr>
              <a:t>구간으로 나누었을 때</a:t>
            </a:r>
            <a:endParaRPr lang="en-US" altLang="ko-KR" sz="2000" b="1" dirty="0">
              <a:solidFill>
                <a:srgbClr val="A78EF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Linear regression: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Train : Test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각 비율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0.9 : 0.1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Lasso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모델을 이용한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5-CV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여러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값에 따른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R2 score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그림 71">
            <a:extLst>
              <a:ext uri="{FF2B5EF4-FFF2-40B4-BE49-F238E27FC236}">
                <a16:creationId xmlns:a16="http://schemas.microsoft.com/office/drawing/2014/main" xmlns="" id="{37858B1D-E3EB-F54D-A4BD-C6239B2A2035}"/>
              </a:ext>
            </a:extLst>
          </p:cNvPr>
          <p:cNvPicPr/>
          <p:nvPr/>
        </p:nvPicPr>
        <p:blipFill rotWithShape="1">
          <a:blip r:embed="rId2"/>
          <a:srcRect b="77403"/>
          <a:stretch/>
        </p:blipFill>
        <p:spPr>
          <a:xfrm>
            <a:off x="1066509" y="3425080"/>
            <a:ext cx="7900364" cy="1131154"/>
          </a:xfrm>
          <a:prstGeom prst="rect">
            <a:avLst/>
          </a:prstGeom>
        </p:spPr>
      </p:pic>
      <p:pic>
        <p:nvPicPr>
          <p:cNvPr id="21" name="그림 71">
            <a:extLst>
              <a:ext uri="{FF2B5EF4-FFF2-40B4-BE49-F238E27FC236}">
                <a16:creationId xmlns:a16="http://schemas.microsoft.com/office/drawing/2014/main" xmlns="" id="{5CFCE03D-F946-2D48-9E6B-7D7E97BADDBD}"/>
              </a:ext>
            </a:extLst>
          </p:cNvPr>
          <p:cNvPicPr/>
          <p:nvPr/>
        </p:nvPicPr>
        <p:blipFill rotWithShape="1">
          <a:blip r:embed="rId2"/>
          <a:srcRect t="73597"/>
          <a:stretch/>
        </p:blipFill>
        <p:spPr>
          <a:xfrm>
            <a:off x="1066509" y="4685069"/>
            <a:ext cx="7900364" cy="1176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72B429A-AD24-E749-8E47-CCA6A8DDF47A}"/>
              </a:ext>
            </a:extLst>
          </p:cNvPr>
          <p:cNvSpPr/>
          <p:nvPr/>
        </p:nvSpPr>
        <p:spPr>
          <a:xfrm>
            <a:off x="1006549" y="6086930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가장 좋았던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alpha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값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0.01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test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set R2 score</a:t>
            </a:r>
            <a:endParaRPr lang="x-non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그림 73">
            <a:extLst>
              <a:ext uri="{FF2B5EF4-FFF2-40B4-BE49-F238E27FC236}">
                <a16:creationId xmlns:a16="http://schemas.microsoft.com/office/drawing/2014/main" xmlns="" id="{37793650-E8D9-1345-A051-7EC79D09593A}"/>
              </a:ext>
            </a:extLst>
          </p:cNvPr>
          <p:cNvPicPr/>
          <p:nvPr/>
        </p:nvPicPr>
        <p:blipFill rotWithShape="1">
          <a:blip r:embed="rId3"/>
          <a:srcRect t="75536" r="75765" b="7512"/>
          <a:stretch/>
        </p:blipFill>
        <p:spPr>
          <a:xfrm>
            <a:off x="5967255" y="6086930"/>
            <a:ext cx="2999618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649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Regression: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Training set accuracy &amp; R2 score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최종 결과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그림 74">
            <a:extLst>
              <a:ext uri="{FF2B5EF4-FFF2-40B4-BE49-F238E27FC236}">
                <a16:creationId xmlns:a16="http://schemas.microsoft.com/office/drawing/2014/main" xmlns="" id="{AFF6D663-EB51-5248-9E37-75606F299981}"/>
              </a:ext>
            </a:extLst>
          </p:cNvPr>
          <p:cNvPicPr/>
          <p:nvPr/>
        </p:nvPicPr>
        <p:blipFill rotWithShape="1">
          <a:blip r:embed="rId2"/>
          <a:srcRect t="78911"/>
          <a:stretch/>
        </p:blipFill>
        <p:spPr>
          <a:xfrm>
            <a:off x="1066509" y="2972898"/>
            <a:ext cx="8065804" cy="550888"/>
          </a:xfrm>
          <a:prstGeom prst="rect">
            <a:avLst/>
          </a:prstGeom>
        </p:spPr>
      </p:pic>
      <p:pic>
        <p:nvPicPr>
          <p:cNvPr id="24" name="그림 75">
            <a:extLst>
              <a:ext uri="{FF2B5EF4-FFF2-40B4-BE49-F238E27FC236}">
                <a16:creationId xmlns:a16="http://schemas.microsoft.com/office/drawing/2014/main" xmlns="" id="{04715D48-B945-1148-9EE7-69470D846116}"/>
              </a:ext>
            </a:extLst>
          </p:cNvPr>
          <p:cNvPicPr/>
          <p:nvPr/>
        </p:nvPicPr>
        <p:blipFill rotWithShape="1">
          <a:blip r:embed="rId3"/>
          <a:srcRect t="75180"/>
          <a:stretch/>
        </p:blipFill>
        <p:spPr>
          <a:xfrm>
            <a:off x="1066509" y="3698638"/>
            <a:ext cx="8065804" cy="550888"/>
          </a:xfrm>
          <a:prstGeom prst="rect">
            <a:avLst/>
          </a:prstGeom>
        </p:spPr>
      </p:pic>
      <p:pic>
        <p:nvPicPr>
          <p:cNvPr id="25" name="그림 76">
            <a:extLst>
              <a:ext uri="{FF2B5EF4-FFF2-40B4-BE49-F238E27FC236}">
                <a16:creationId xmlns:a16="http://schemas.microsoft.com/office/drawing/2014/main" xmlns="" id="{1EE45916-62B0-AA42-8AFC-001C7931A3E7}"/>
              </a:ext>
            </a:extLst>
          </p:cNvPr>
          <p:cNvPicPr/>
          <p:nvPr/>
        </p:nvPicPr>
        <p:blipFill rotWithShape="1">
          <a:blip r:embed="rId4"/>
          <a:srcRect t="76436"/>
          <a:stretch/>
        </p:blipFill>
        <p:spPr>
          <a:xfrm>
            <a:off x="1066510" y="5382515"/>
            <a:ext cx="8065803" cy="5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1289221-5021-294B-B5C6-0B90A3714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864537"/>
              </p:ext>
            </p:extLst>
          </p:nvPr>
        </p:nvGraphicFramePr>
        <p:xfrm>
          <a:off x="1338417" y="3472512"/>
          <a:ext cx="9515165" cy="1973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2704">
                  <a:extLst>
                    <a:ext uri="{9D8B030D-6E8A-4147-A177-3AD203B41FA5}">
                      <a16:colId xmlns:a16="http://schemas.microsoft.com/office/drawing/2014/main" xmlns="" val="3199911172"/>
                    </a:ext>
                  </a:extLst>
                </a:gridCol>
                <a:gridCol w="2391408">
                  <a:extLst>
                    <a:ext uri="{9D8B030D-6E8A-4147-A177-3AD203B41FA5}">
                      <a16:colId xmlns:a16="http://schemas.microsoft.com/office/drawing/2014/main" xmlns="" val="442961996"/>
                    </a:ext>
                  </a:extLst>
                </a:gridCol>
                <a:gridCol w="2392437">
                  <a:extLst>
                    <a:ext uri="{9D8B030D-6E8A-4147-A177-3AD203B41FA5}">
                      <a16:colId xmlns:a16="http://schemas.microsoft.com/office/drawing/2014/main" xmlns="" val="1621988446"/>
                    </a:ext>
                  </a:extLst>
                </a:gridCol>
                <a:gridCol w="2398616">
                  <a:extLst>
                    <a:ext uri="{9D8B030D-6E8A-4147-A177-3AD203B41FA5}">
                      <a16:colId xmlns:a16="http://schemas.microsoft.com/office/drawing/2014/main" xmlns="" val="3420871810"/>
                    </a:ext>
                  </a:extLst>
                </a:gridCol>
              </a:tblGrid>
              <a:tr h="657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분류 /</a:t>
                      </a:r>
                      <a:r>
                        <a:rPr lang="en-US" altLang="ko-KR" sz="1800" kern="100" dirty="0">
                          <a:effectLst/>
                        </a:rPr>
                        <a:t> </a:t>
                      </a:r>
                      <a:r>
                        <a:rPr lang="ko-KR" sz="1800" kern="100" dirty="0">
                          <a:effectLst/>
                        </a:rPr>
                        <a:t>구간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>
                          <a:effectLst/>
                        </a:rPr>
                        <a:t>2구간</a:t>
                      </a:r>
                      <a:endParaRPr lang="x-none" sz="1800" kern="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>
                          <a:effectLst/>
                        </a:rPr>
                        <a:t>5구간</a:t>
                      </a:r>
                      <a:endParaRPr lang="x-none" sz="1800" kern="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11구간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59751436"/>
                  </a:ext>
                </a:extLst>
              </a:tr>
              <a:tr h="657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1800" kern="100" dirty="0">
                          <a:effectLst/>
                        </a:rPr>
                        <a:t>Linear Regression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0.1</a:t>
                      </a:r>
                      <a:r>
                        <a:rPr lang="en-US" altLang="ko-KR" sz="1800" kern="100" dirty="0">
                          <a:effectLst/>
                        </a:rPr>
                        <a:t>57</a:t>
                      </a:r>
                      <a:r>
                        <a:rPr lang="ko-KR" sz="1800" kern="100" dirty="0">
                          <a:effectLst/>
                        </a:rPr>
                        <a:t> / -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0.</a:t>
                      </a:r>
                      <a:r>
                        <a:rPr lang="en-US" altLang="ko-KR" sz="1800" kern="100" dirty="0">
                          <a:effectLst/>
                        </a:rPr>
                        <a:t>136</a:t>
                      </a:r>
                      <a:r>
                        <a:rPr lang="ko-KR" sz="1800" kern="100" dirty="0">
                          <a:effectLst/>
                        </a:rPr>
                        <a:t> / -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0.124 / -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58638280"/>
                  </a:ext>
                </a:extLst>
              </a:tr>
              <a:tr h="657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-0.35 / 0.66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-0.33 / 0.67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-0.4</a:t>
                      </a:r>
                      <a:r>
                        <a:rPr lang="en-US" altLang="ko-KR" sz="1800" kern="100" dirty="0">
                          <a:effectLst/>
                        </a:rPr>
                        <a:t>4</a:t>
                      </a:r>
                      <a:r>
                        <a:rPr lang="ko-KR" sz="1800" kern="100" dirty="0">
                          <a:effectLst/>
                        </a:rPr>
                        <a:t> / 0.3</a:t>
                      </a:r>
                      <a:r>
                        <a:rPr lang="en-US" altLang="ko-KR" sz="1800" kern="100" dirty="0">
                          <a:effectLst/>
                        </a:rPr>
                        <a:t>7</a:t>
                      </a:r>
                      <a:endParaRPr lang="x-none" sz="1800" kern="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10471628"/>
                  </a:ext>
                </a:extLst>
              </a:tr>
            </a:tbl>
          </a:graphicData>
        </a:graphic>
      </p:graphicFrame>
      <p:sp>
        <p:nvSpPr>
          <p:cNvPr id="28" name="직사각형 130">
            <a:extLst>
              <a:ext uri="{FF2B5EF4-FFF2-40B4-BE49-F238E27FC236}">
                <a16:creationId xmlns:a16="http://schemas.microsoft.com/office/drawing/2014/main" xmlns="" id="{D150A828-26BD-AE46-A47E-611C6906EFCC}"/>
              </a:ext>
            </a:extLst>
          </p:cNvPr>
          <p:cNvSpPr/>
          <p:nvPr/>
        </p:nvSpPr>
        <p:spPr>
          <a:xfrm>
            <a:off x="891862" y="1412028"/>
            <a:ext cx="10715937" cy="695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Regression: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개로 분류하였을 때의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accuracy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가 높지 않아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2, 11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구간을 추가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0~4, 4~5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0, 1, 2, 3, 4, 5, 6, 7, 8, 9,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CABFBE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CABFBE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CABFB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구간으로 나누었을 때와 비슷한 결과가 도출되어 추후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에서는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구간으로 통일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Decision Tree: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들을 이용해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평점의 구간을 나눠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decision tree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이용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그림 9">
            <a:extLst>
              <a:ext uri="{FF2B5EF4-FFF2-40B4-BE49-F238E27FC236}">
                <a16:creationId xmlns:a16="http://schemas.microsoft.com/office/drawing/2014/main" xmlns="" id="{18B0AE59-6861-7246-B63A-DA85146121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728913"/>
            <a:ext cx="9915525" cy="3923045"/>
          </a:xfrm>
          <a:prstGeom prst="rect">
            <a:avLst/>
          </a:prstGeom>
          <a:ln cap="flat"/>
        </p:spPr>
      </p:pic>
      <p:pic>
        <p:nvPicPr>
          <p:cNvPr id="21" name="그림 8">
            <a:extLst>
              <a:ext uri="{FF2B5EF4-FFF2-40B4-BE49-F238E27FC236}">
                <a16:creationId xmlns:a16="http://schemas.microsoft.com/office/drawing/2014/main" xmlns="" id="{86457A3E-325A-2144-BD1D-96D96C5C55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77" y="2586990"/>
            <a:ext cx="2941320" cy="1684020"/>
          </a:xfrm>
          <a:prstGeom prst="rect">
            <a:avLst/>
          </a:prstGeom>
          <a:ln cap="flat"/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63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1">
            <a:extLst>
              <a:ext uri="{FF2B5EF4-FFF2-40B4-BE49-F238E27FC236}">
                <a16:creationId xmlns:a16="http://schemas.microsoft.com/office/drawing/2014/main" xmlns="" id="{A7481941-2736-0C46-AC5D-F8BED08125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46" y="2443942"/>
            <a:ext cx="6710354" cy="3186504"/>
          </a:xfrm>
          <a:prstGeom prst="rect">
            <a:avLst/>
          </a:prstGeom>
          <a:ln cap="flat"/>
        </p:spPr>
      </p:pic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SVM: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SVM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특성상 예측 구간을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개로 나눔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예측에 필요한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 2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개로 고정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이유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1: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복잡도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이유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시각화가 어려움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추출 방식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Brute-force algorithm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4500CA-0828-F548-A458-D20B5785EEBF}"/>
              </a:ext>
            </a:extLst>
          </p:cNvPr>
          <p:cNvSpPr txBox="1"/>
          <p:nvPr/>
        </p:nvSpPr>
        <p:spPr>
          <a:xfrm>
            <a:off x="6234545" y="5723038"/>
            <a:ext cx="543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Brute-force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알고리즘 사용 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높은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score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sorting</a:t>
            </a:r>
            <a:endParaRPr lang="x-non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511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SVM: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시각화를 위한 정규화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시각화</a:t>
            </a: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그림 12">
            <a:extLst>
              <a:ext uri="{FF2B5EF4-FFF2-40B4-BE49-F238E27FC236}">
                <a16:creationId xmlns:a16="http://schemas.microsoft.com/office/drawing/2014/main" xmlns="" id="{8E14905A-B73A-9A43-8FB5-A5A825FED30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/>
          <a:stretch/>
        </p:blipFill>
        <p:spPr>
          <a:xfrm>
            <a:off x="6278461" y="1144249"/>
            <a:ext cx="5731510" cy="2324620"/>
          </a:xfrm>
          <a:prstGeom prst="rect">
            <a:avLst/>
          </a:prstGeom>
          <a:ln cap="flat"/>
        </p:spPr>
      </p:pic>
      <p:pic>
        <p:nvPicPr>
          <p:cNvPr id="22" name="그림 14">
            <a:extLst>
              <a:ext uri="{FF2B5EF4-FFF2-40B4-BE49-F238E27FC236}">
                <a16:creationId xmlns:a16="http://schemas.microsoft.com/office/drawing/2014/main" xmlns="" id="{8EEC9D14-A755-224C-98F4-1F37F9854A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0" y="4068815"/>
            <a:ext cx="5731510" cy="1908175"/>
          </a:xfrm>
          <a:prstGeom prst="rect">
            <a:avLst/>
          </a:prstGeom>
          <a:ln cap="flat"/>
        </p:spPr>
      </p:pic>
      <p:pic>
        <p:nvPicPr>
          <p:cNvPr id="23" name="그림 15">
            <a:extLst>
              <a:ext uri="{FF2B5EF4-FFF2-40B4-BE49-F238E27FC236}">
                <a16:creationId xmlns:a16="http://schemas.microsoft.com/office/drawing/2014/main" xmlns="" id="{AFD8E99E-A52E-614F-978F-7CBBDAFEE6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61" y="3643720"/>
            <a:ext cx="5455920" cy="288798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221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4187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Text Classification with RNN: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이전과 다르게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 description feature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만을 이용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toSentences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문장을 단어 별로 분리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Tokenizer: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단어 별로 번호 부여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(indexing</a:t>
            </a:r>
            <a:r>
              <a:rPr lang="en-US" altLang="ko-KR" sz="2000" dirty="0">
                <a:solidFill>
                  <a:srgbClr val="CABFBE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39067E-5806-1A48-BB51-38B6430D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45" y="2259819"/>
            <a:ext cx="3230282" cy="4494767"/>
          </a:xfrm>
          <a:prstGeom prst="rect">
            <a:avLst/>
          </a:prstGeom>
        </p:spPr>
      </p:pic>
      <p:pic>
        <p:nvPicPr>
          <p:cNvPr id="25" name="그림 97">
            <a:extLst>
              <a:ext uri="{FF2B5EF4-FFF2-40B4-BE49-F238E27FC236}">
                <a16:creationId xmlns:a16="http://schemas.microsoft.com/office/drawing/2014/main" xmlns="" id="{C26AC5A2-0F26-6D47-89F8-54A4254B5A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52527" y="2278010"/>
            <a:ext cx="2077270" cy="44947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08D3D4-5691-43DF-9DDB-13374D3A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33" y="3675791"/>
            <a:ext cx="5600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372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Text Classification with RNN: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Tokenizer.text_to_sequences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각 단어에 부여한 번호에 따라 단어를 번호로 바꿈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D23688-34E6-5B4E-B35A-2DF1D9D68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9" y="2635283"/>
            <a:ext cx="5880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Overview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00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156477" y="2130946"/>
            <a:ext cx="1391189" cy="1391189"/>
            <a:chOff x="1290883" y="1981384"/>
            <a:chExt cx="834663" cy="834663"/>
          </a:xfrm>
        </p:grpSpPr>
        <p:sp>
          <p:nvSpPr>
            <p:cNvPr id="29" name="타원 28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0" name="Group 19"/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9"/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0"/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1"/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2"/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3"/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6165294" y="4245090"/>
            <a:ext cx="1391189" cy="1391189"/>
            <a:chOff x="4647937" y="1987230"/>
            <a:chExt cx="834663" cy="834663"/>
          </a:xfrm>
        </p:grpSpPr>
        <p:sp>
          <p:nvSpPr>
            <p:cNvPr id="51" name="타원 50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Group 58"/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53" name="Freeform 59"/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60"/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61"/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3"/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64"/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65"/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6"/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67"/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68"/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69"/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70"/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Rectangle 71"/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72"/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73"/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74"/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75"/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77"/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4484906" y="4232244"/>
            <a:ext cx="1391189" cy="1391189"/>
            <a:chOff x="8004991" y="1993076"/>
            <a:chExt cx="834663" cy="834663"/>
          </a:xfrm>
        </p:grpSpPr>
        <p:sp>
          <p:nvSpPr>
            <p:cNvPr id="83" name="타원 82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rgbClr val="87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4" name="Group 41"/>
            <p:cNvGrpSpPr>
              <a:grpSpLocks noChangeAspect="1"/>
            </p:cNvGrpSpPr>
            <p:nvPr/>
          </p:nvGrpSpPr>
          <p:grpSpPr bwMode="auto"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5" name="Freeform 42"/>
              <p:cNvSpPr>
                <a:spLocks noEditPoints="1"/>
              </p:cNvSpPr>
              <p:nvPr/>
            </p:nvSpPr>
            <p:spPr bwMode="auto"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43"/>
              <p:cNvSpPr>
                <a:spLocks noChangeArrowheads="1"/>
              </p:cNvSpPr>
              <p:nvPr/>
            </p:nvSpPr>
            <p:spPr bwMode="auto"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4"/>
              <p:cNvSpPr>
                <a:spLocks noEditPoints="1"/>
              </p:cNvSpPr>
              <p:nvPr/>
            </p:nvSpPr>
            <p:spPr bwMode="auto"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45"/>
              <p:cNvSpPr>
                <a:spLocks/>
              </p:cNvSpPr>
              <p:nvPr/>
            </p:nvSpPr>
            <p:spPr bwMode="auto"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46"/>
              <p:cNvSpPr>
                <a:spLocks noEditPoints="1"/>
              </p:cNvSpPr>
              <p:nvPr/>
            </p:nvSpPr>
            <p:spPr bwMode="auto"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47"/>
              <p:cNvSpPr>
                <a:spLocks/>
              </p:cNvSpPr>
              <p:nvPr/>
            </p:nvSpPr>
            <p:spPr bwMode="auto"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48"/>
              <p:cNvSpPr>
                <a:spLocks noEditPoints="1"/>
              </p:cNvSpPr>
              <p:nvPr/>
            </p:nvSpPr>
            <p:spPr bwMode="auto"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49"/>
              <p:cNvSpPr>
                <a:spLocks noChangeArrowheads="1"/>
              </p:cNvSpPr>
              <p:nvPr/>
            </p:nvSpPr>
            <p:spPr bwMode="auto"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50"/>
              <p:cNvSpPr>
                <a:spLocks noChangeArrowheads="1"/>
              </p:cNvSpPr>
              <p:nvPr/>
            </p:nvSpPr>
            <p:spPr bwMode="auto"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51"/>
              <p:cNvSpPr>
                <a:spLocks noChangeArrowheads="1"/>
              </p:cNvSpPr>
              <p:nvPr/>
            </p:nvSpPr>
            <p:spPr bwMode="auto"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2"/>
              <p:cNvSpPr>
                <a:spLocks/>
              </p:cNvSpPr>
              <p:nvPr/>
            </p:nvSpPr>
            <p:spPr bwMode="auto"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53"/>
              <p:cNvSpPr>
                <a:spLocks/>
              </p:cNvSpPr>
              <p:nvPr/>
            </p:nvSpPr>
            <p:spPr bwMode="auto"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4"/>
              <p:cNvSpPr>
                <a:spLocks/>
              </p:cNvSpPr>
              <p:nvPr/>
            </p:nvSpPr>
            <p:spPr bwMode="auto"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55"/>
              <p:cNvSpPr>
                <a:spLocks noEditPoints="1"/>
              </p:cNvSpPr>
              <p:nvPr/>
            </p:nvSpPr>
            <p:spPr bwMode="auto"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9" name="그룹 98"/>
          <p:cNvGrpSpPr/>
          <p:nvPr/>
        </p:nvGrpSpPr>
        <p:grpSpPr>
          <a:xfrm>
            <a:off x="4489497" y="2130946"/>
            <a:ext cx="1391189" cy="1391189"/>
            <a:chOff x="2683058" y="4740182"/>
            <a:chExt cx="834663" cy="834663"/>
          </a:xfrm>
        </p:grpSpPr>
        <p:sp>
          <p:nvSpPr>
            <p:cNvPr id="100" name="타원 99"/>
            <p:cNvSpPr/>
            <p:nvPr/>
          </p:nvSpPr>
          <p:spPr>
            <a:xfrm>
              <a:off x="2683058" y="4740182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Group 80"/>
            <p:cNvGrpSpPr>
              <a:grpSpLocks noChangeAspect="1"/>
            </p:cNvGrpSpPr>
            <p:nvPr/>
          </p:nvGrpSpPr>
          <p:grpSpPr bwMode="auto">
            <a:xfrm>
              <a:off x="2929927" y="4958464"/>
              <a:ext cx="387155" cy="387514"/>
              <a:chOff x="6271" y="3239"/>
              <a:chExt cx="1080" cy="1081"/>
            </a:xfrm>
          </p:grpSpPr>
          <p:sp>
            <p:nvSpPr>
              <p:cNvPr id="102" name="Freeform 81"/>
              <p:cNvSpPr>
                <a:spLocks/>
              </p:cNvSpPr>
              <p:nvPr/>
            </p:nvSpPr>
            <p:spPr bwMode="auto">
              <a:xfrm>
                <a:off x="7042" y="4033"/>
                <a:ext cx="252" cy="247"/>
              </a:xfrm>
              <a:custGeom>
                <a:avLst/>
                <a:gdLst>
                  <a:gd name="T0" fmla="*/ 2012 w 2012"/>
                  <a:gd name="T1" fmla="*/ 1973 h 1973"/>
                  <a:gd name="T2" fmla="*/ 662 w 2012"/>
                  <a:gd name="T3" fmla="*/ 1973 h 1973"/>
                  <a:gd name="T4" fmla="*/ 628 w 2012"/>
                  <a:gd name="T5" fmla="*/ 1973 h 1973"/>
                  <a:gd name="T6" fmla="*/ 561 w 2012"/>
                  <a:gd name="T7" fmla="*/ 1966 h 1973"/>
                  <a:gd name="T8" fmla="*/ 497 w 2012"/>
                  <a:gd name="T9" fmla="*/ 1952 h 1973"/>
                  <a:gd name="T10" fmla="*/ 435 w 2012"/>
                  <a:gd name="T11" fmla="*/ 1933 h 1973"/>
                  <a:gd name="T12" fmla="*/ 376 w 2012"/>
                  <a:gd name="T13" fmla="*/ 1908 h 1973"/>
                  <a:gd name="T14" fmla="*/ 319 w 2012"/>
                  <a:gd name="T15" fmla="*/ 1877 h 1973"/>
                  <a:gd name="T16" fmla="*/ 266 w 2012"/>
                  <a:gd name="T17" fmla="*/ 1841 h 1973"/>
                  <a:gd name="T18" fmla="*/ 218 w 2012"/>
                  <a:gd name="T19" fmla="*/ 1801 h 1973"/>
                  <a:gd name="T20" fmla="*/ 172 w 2012"/>
                  <a:gd name="T21" fmla="*/ 1756 h 1973"/>
                  <a:gd name="T22" fmla="*/ 132 w 2012"/>
                  <a:gd name="T23" fmla="*/ 1707 h 1973"/>
                  <a:gd name="T24" fmla="*/ 96 w 2012"/>
                  <a:gd name="T25" fmla="*/ 1654 h 1973"/>
                  <a:gd name="T26" fmla="*/ 66 w 2012"/>
                  <a:gd name="T27" fmla="*/ 1598 h 1973"/>
                  <a:gd name="T28" fmla="*/ 41 w 2012"/>
                  <a:gd name="T29" fmla="*/ 1538 h 1973"/>
                  <a:gd name="T30" fmla="*/ 21 w 2012"/>
                  <a:gd name="T31" fmla="*/ 1476 h 1973"/>
                  <a:gd name="T32" fmla="*/ 8 w 2012"/>
                  <a:gd name="T33" fmla="*/ 1411 h 1973"/>
                  <a:gd name="T34" fmla="*/ 1 w 2012"/>
                  <a:gd name="T35" fmla="*/ 1345 h 1973"/>
                  <a:gd name="T36" fmla="*/ 0 w 2012"/>
                  <a:gd name="T37" fmla="*/ 1311 h 1973"/>
                  <a:gd name="T38" fmla="*/ 0 w 2012"/>
                  <a:gd name="T39" fmla="*/ 0 h 1973"/>
                  <a:gd name="T40" fmla="*/ 271 w 2012"/>
                  <a:gd name="T41" fmla="*/ 0 h 1973"/>
                  <a:gd name="T42" fmla="*/ 271 w 2012"/>
                  <a:gd name="T43" fmla="*/ 1311 h 1973"/>
                  <a:gd name="T44" fmla="*/ 272 w 2012"/>
                  <a:gd name="T45" fmla="*/ 1351 h 1973"/>
                  <a:gd name="T46" fmla="*/ 288 w 2012"/>
                  <a:gd name="T47" fmla="*/ 1427 h 1973"/>
                  <a:gd name="T48" fmla="*/ 317 w 2012"/>
                  <a:gd name="T49" fmla="*/ 1498 h 1973"/>
                  <a:gd name="T50" fmla="*/ 360 w 2012"/>
                  <a:gd name="T51" fmla="*/ 1560 h 1973"/>
                  <a:gd name="T52" fmla="*/ 412 w 2012"/>
                  <a:gd name="T53" fmla="*/ 1614 h 1973"/>
                  <a:gd name="T54" fmla="*/ 475 w 2012"/>
                  <a:gd name="T55" fmla="*/ 1655 h 1973"/>
                  <a:gd name="T56" fmla="*/ 546 w 2012"/>
                  <a:gd name="T57" fmla="*/ 1686 h 1973"/>
                  <a:gd name="T58" fmla="*/ 622 w 2012"/>
                  <a:gd name="T59" fmla="*/ 1701 h 1973"/>
                  <a:gd name="T60" fmla="*/ 662 w 2012"/>
                  <a:gd name="T61" fmla="*/ 1703 h 1973"/>
                  <a:gd name="T62" fmla="*/ 2012 w 2012"/>
                  <a:gd name="T63" fmla="*/ 1703 h 1973"/>
                  <a:gd name="T64" fmla="*/ 2012 w 2012"/>
                  <a:gd name="T65" fmla="*/ 1973 h 1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12" h="1973">
                    <a:moveTo>
                      <a:pt x="2012" y="1973"/>
                    </a:moveTo>
                    <a:lnTo>
                      <a:pt x="662" y="1973"/>
                    </a:lnTo>
                    <a:lnTo>
                      <a:pt x="628" y="1973"/>
                    </a:lnTo>
                    <a:lnTo>
                      <a:pt x="561" y="1966"/>
                    </a:lnTo>
                    <a:lnTo>
                      <a:pt x="497" y="1952"/>
                    </a:lnTo>
                    <a:lnTo>
                      <a:pt x="435" y="1933"/>
                    </a:lnTo>
                    <a:lnTo>
                      <a:pt x="376" y="1908"/>
                    </a:lnTo>
                    <a:lnTo>
                      <a:pt x="319" y="1877"/>
                    </a:lnTo>
                    <a:lnTo>
                      <a:pt x="266" y="1841"/>
                    </a:lnTo>
                    <a:lnTo>
                      <a:pt x="218" y="1801"/>
                    </a:lnTo>
                    <a:lnTo>
                      <a:pt x="172" y="1756"/>
                    </a:lnTo>
                    <a:lnTo>
                      <a:pt x="132" y="1707"/>
                    </a:lnTo>
                    <a:lnTo>
                      <a:pt x="96" y="1654"/>
                    </a:lnTo>
                    <a:lnTo>
                      <a:pt x="66" y="1598"/>
                    </a:lnTo>
                    <a:lnTo>
                      <a:pt x="41" y="1538"/>
                    </a:lnTo>
                    <a:lnTo>
                      <a:pt x="21" y="1476"/>
                    </a:lnTo>
                    <a:lnTo>
                      <a:pt x="8" y="1411"/>
                    </a:lnTo>
                    <a:lnTo>
                      <a:pt x="1" y="1345"/>
                    </a:lnTo>
                    <a:lnTo>
                      <a:pt x="0" y="1311"/>
                    </a:lnTo>
                    <a:lnTo>
                      <a:pt x="0" y="0"/>
                    </a:lnTo>
                    <a:lnTo>
                      <a:pt x="271" y="0"/>
                    </a:lnTo>
                    <a:lnTo>
                      <a:pt x="271" y="1311"/>
                    </a:lnTo>
                    <a:lnTo>
                      <a:pt x="272" y="1351"/>
                    </a:lnTo>
                    <a:lnTo>
                      <a:pt x="288" y="1427"/>
                    </a:lnTo>
                    <a:lnTo>
                      <a:pt x="317" y="1498"/>
                    </a:lnTo>
                    <a:lnTo>
                      <a:pt x="360" y="1560"/>
                    </a:lnTo>
                    <a:lnTo>
                      <a:pt x="412" y="1614"/>
                    </a:lnTo>
                    <a:lnTo>
                      <a:pt x="475" y="1655"/>
                    </a:lnTo>
                    <a:lnTo>
                      <a:pt x="546" y="1686"/>
                    </a:lnTo>
                    <a:lnTo>
                      <a:pt x="622" y="1701"/>
                    </a:lnTo>
                    <a:lnTo>
                      <a:pt x="662" y="1703"/>
                    </a:lnTo>
                    <a:lnTo>
                      <a:pt x="2012" y="1703"/>
                    </a:lnTo>
                    <a:lnTo>
                      <a:pt x="2012" y="19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2"/>
              <p:cNvSpPr>
                <a:spLocks/>
              </p:cNvSpPr>
              <p:nvPr/>
            </p:nvSpPr>
            <p:spPr bwMode="auto">
              <a:xfrm>
                <a:off x="7253" y="4222"/>
                <a:ext cx="81" cy="81"/>
              </a:xfrm>
              <a:custGeom>
                <a:avLst/>
                <a:gdLst>
                  <a:gd name="T0" fmla="*/ 324 w 648"/>
                  <a:gd name="T1" fmla="*/ 0 h 648"/>
                  <a:gd name="T2" fmla="*/ 358 w 648"/>
                  <a:gd name="T3" fmla="*/ 1 h 648"/>
                  <a:gd name="T4" fmla="*/ 420 w 648"/>
                  <a:gd name="T5" fmla="*/ 14 h 648"/>
                  <a:gd name="T6" fmla="*/ 479 w 648"/>
                  <a:gd name="T7" fmla="*/ 38 h 648"/>
                  <a:gd name="T8" fmla="*/ 531 w 648"/>
                  <a:gd name="T9" fmla="*/ 73 h 648"/>
                  <a:gd name="T10" fmla="*/ 574 w 648"/>
                  <a:gd name="T11" fmla="*/ 117 h 648"/>
                  <a:gd name="T12" fmla="*/ 610 w 648"/>
                  <a:gd name="T13" fmla="*/ 169 h 648"/>
                  <a:gd name="T14" fmla="*/ 634 w 648"/>
                  <a:gd name="T15" fmla="*/ 228 h 648"/>
                  <a:gd name="T16" fmla="*/ 647 w 648"/>
                  <a:gd name="T17" fmla="*/ 290 h 648"/>
                  <a:gd name="T18" fmla="*/ 648 w 648"/>
                  <a:gd name="T19" fmla="*/ 324 h 648"/>
                  <a:gd name="T20" fmla="*/ 647 w 648"/>
                  <a:gd name="T21" fmla="*/ 357 h 648"/>
                  <a:gd name="T22" fmla="*/ 634 w 648"/>
                  <a:gd name="T23" fmla="*/ 420 h 648"/>
                  <a:gd name="T24" fmla="*/ 610 w 648"/>
                  <a:gd name="T25" fmla="*/ 479 h 648"/>
                  <a:gd name="T26" fmla="*/ 574 w 648"/>
                  <a:gd name="T27" fmla="*/ 531 h 648"/>
                  <a:gd name="T28" fmla="*/ 531 w 648"/>
                  <a:gd name="T29" fmla="*/ 574 h 648"/>
                  <a:gd name="T30" fmla="*/ 479 w 648"/>
                  <a:gd name="T31" fmla="*/ 610 h 648"/>
                  <a:gd name="T32" fmla="*/ 420 w 648"/>
                  <a:gd name="T33" fmla="*/ 634 h 648"/>
                  <a:gd name="T34" fmla="*/ 358 w 648"/>
                  <a:gd name="T35" fmla="*/ 647 h 648"/>
                  <a:gd name="T36" fmla="*/ 324 w 648"/>
                  <a:gd name="T37" fmla="*/ 648 h 648"/>
                  <a:gd name="T38" fmla="*/ 291 w 648"/>
                  <a:gd name="T39" fmla="*/ 647 h 648"/>
                  <a:gd name="T40" fmla="*/ 228 w 648"/>
                  <a:gd name="T41" fmla="*/ 634 h 648"/>
                  <a:gd name="T42" fmla="*/ 169 w 648"/>
                  <a:gd name="T43" fmla="*/ 610 h 648"/>
                  <a:gd name="T44" fmla="*/ 118 w 648"/>
                  <a:gd name="T45" fmla="*/ 574 h 648"/>
                  <a:gd name="T46" fmla="*/ 74 w 648"/>
                  <a:gd name="T47" fmla="*/ 531 h 648"/>
                  <a:gd name="T48" fmla="*/ 39 w 648"/>
                  <a:gd name="T49" fmla="*/ 479 h 648"/>
                  <a:gd name="T50" fmla="*/ 14 w 648"/>
                  <a:gd name="T51" fmla="*/ 420 h 648"/>
                  <a:gd name="T52" fmla="*/ 1 w 648"/>
                  <a:gd name="T53" fmla="*/ 357 h 648"/>
                  <a:gd name="T54" fmla="*/ 0 w 648"/>
                  <a:gd name="T55" fmla="*/ 324 h 648"/>
                  <a:gd name="T56" fmla="*/ 1 w 648"/>
                  <a:gd name="T57" fmla="*/ 290 h 648"/>
                  <a:gd name="T58" fmla="*/ 14 w 648"/>
                  <a:gd name="T59" fmla="*/ 228 h 648"/>
                  <a:gd name="T60" fmla="*/ 39 w 648"/>
                  <a:gd name="T61" fmla="*/ 169 h 648"/>
                  <a:gd name="T62" fmla="*/ 74 w 648"/>
                  <a:gd name="T63" fmla="*/ 117 h 648"/>
                  <a:gd name="T64" fmla="*/ 118 w 648"/>
                  <a:gd name="T65" fmla="*/ 73 h 648"/>
                  <a:gd name="T66" fmla="*/ 169 w 648"/>
                  <a:gd name="T67" fmla="*/ 38 h 648"/>
                  <a:gd name="T68" fmla="*/ 228 w 648"/>
                  <a:gd name="T69" fmla="*/ 14 h 648"/>
                  <a:gd name="T70" fmla="*/ 291 w 648"/>
                  <a:gd name="T71" fmla="*/ 1 h 648"/>
                  <a:gd name="T72" fmla="*/ 324 w 648"/>
                  <a:gd name="T7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8">
                    <a:moveTo>
                      <a:pt x="324" y="0"/>
                    </a:moveTo>
                    <a:lnTo>
                      <a:pt x="358" y="1"/>
                    </a:lnTo>
                    <a:lnTo>
                      <a:pt x="420" y="14"/>
                    </a:lnTo>
                    <a:lnTo>
                      <a:pt x="479" y="38"/>
                    </a:lnTo>
                    <a:lnTo>
                      <a:pt x="531" y="73"/>
                    </a:lnTo>
                    <a:lnTo>
                      <a:pt x="574" y="117"/>
                    </a:lnTo>
                    <a:lnTo>
                      <a:pt x="610" y="169"/>
                    </a:lnTo>
                    <a:lnTo>
                      <a:pt x="634" y="228"/>
                    </a:lnTo>
                    <a:lnTo>
                      <a:pt x="647" y="290"/>
                    </a:lnTo>
                    <a:lnTo>
                      <a:pt x="648" y="324"/>
                    </a:lnTo>
                    <a:lnTo>
                      <a:pt x="647" y="357"/>
                    </a:lnTo>
                    <a:lnTo>
                      <a:pt x="634" y="420"/>
                    </a:lnTo>
                    <a:lnTo>
                      <a:pt x="610" y="479"/>
                    </a:lnTo>
                    <a:lnTo>
                      <a:pt x="574" y="531"/>
                    </a:lnTo>
                    <a:lnTo>
                      <a:pt x="531" y="574"/>
                    </a:lnTo>
                    <a:lnTo>
                      <a:pt x="479" y="610"/>
                    </a:lnTo>
                    <a:lnTo>
                      <a:pt x="420" y="634"/>
                    </a:lnTo>
                    <a:lnTo>
                      <a:pt x="358" y="647"/>
                    </a:lnTo>
                    <a:lnTo>
                      <a:pt x="324" y="648"/>
                    </a:lnTo>
                    <a:lnTo>
                      <a:pt x="291" y="647"/>
                    </a:lnTo>
                    <a:lnTo>
                      <a:pt x="228" y="634"/>
                    </a:lnTo>
                    <a:lnTo>
                      <a:pt x="169" y="610"/>
                    </a:lnTo>
                    <a:lnTo>
                      <a:pt x="118" y="574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0"/>
                    </a:lnTo>
                    <a:lnTo>
                      <a:pt x="1" y="357"/>
                    </a:lnTo>
                    <a:lnTo>
                      <a:pt x="0" y="324"/>
                    </a:lnTo>
                    <a:lnTo>
                      <a:pt x="1" y="290"/>
                    </a:lnTo>
                    <a:lnTo>
                      <a:pt x="14" y="228"/>
                    </a:lnTo>
                    <a:lnTo>
                      <a:pt x="39" y="169"/>
                    </a:lnTo>
                    <a:lnTo>
                      <a:pt x="74" y="117"/>
                    </a:lnTo>
                    <a:lnTo>
                      <a:pt x="118" y="73"/>
                    </a:lnTo>
                    <a:lnTo>
                      <a:pt x="169" y="38"/>
                    </a:lnTo>
                    <a:lnTo>
                      <a:pt x="228" y="14"/>
                    </a:lnTo>
                    <a:lnTo>
                      <a:pt x="291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3"/>
              <p:cNvSpPr>
                <a:spLocks noEditPoints="1"/>
              </p:cNvSpPr>
              <p:nvPr/>
            </p:nvSpPr>
            <p:spPr bwMode="auto">
              <a:xfrm>
                <a:off x="7236" y="4205"/>
                <a:ext cx="115" cy="115"/>
              </a:xfrm>
              <a:custGeom>
                <a:avLst/>
                <a:gdLst>
                  <a:gd name="T0" fmla="*/ 438 w 917"/>
                  <a:gd name="T1" fmla="*/ 270 h 918"/>
                  <a:gd name="T2" fmla="*/ 366 w 917"/>
                  <a:gd name="T3" fmla="*/ 292 h 918"/>
                  <a:gd name="T4" fmla="*/ 311 w 917"/>
                  <a:gd name="T5" fmla="*/ 337 h 918"/>
                  <a:gd name="T6" fmla="*/ 277 w 917"/>
                  <a:gd name="T7" fmla="*/ 401 h 918"/>
                  <a:gd name="T8" fmla="*/ 269 w 917"/>
                  <a:gd name="T9" fmla="*/ 459 h 918"/>
                  <a:gd name="T10" fmla="*/ 277 w 917"/>
                  <a:gd name="T11" fmla="*/ 517 h 918"/>
                  <a:gd name="T12" fmla="*/ 311 w 917"/>
                  <a:gd name="T13" fmla="*/ 580 h 918"/>
                  <a:gd name="T14" fmla="*/ 366 w 917"/>
                  <a:gd name="T15" fmla="*/ 626 h 918"/>
                  <a:gd name="T16" fmla="*/ 438 w 917"/>
                  <a:gd name="T17" fmla="*/ 647 h 918"/>
                  <a:gd name="T18" fmla="*/ 479 w 917"/>
                  <a:gd name="T19" fmla="*/ 647 h 918"/>
                  <a:gd name="T20" fmla="*/ 550 w 917"/>
                  <a:gd name="T21" fmla="*/ 626 h 918"/>
                  <a:gd name="T22" fmla="*/ 605 w 917"/>
                  <a:gd name="T23" fmla="*/ 580 h 918"/>
                  <a:gd name="T24" fmla="*/ 640 w 917"/>
                  <a:gd name="T25" fmla="*/ 517 h 918"/>
                  <a:gd name="T26" fmla="*/ 648 w 917"/>
                  <a:gd name="T27" fmla="*/ 459 h 918"/>
                  <a:gd name="T28" fmla="*/ 640 w 917"/>
                  <a:gd name="T29" fmla="*/ 401 h 918"/>
                  <a:gd name="T30" fmla="*/ 605 w 917"/>
                  <a:gd name="T31" fmla="*/ 337 h 918"/>
                  <a:gd name="T32" fmla="*/ 550 w 917"/>
                  <a:gd name="T33" fmla="*/ 292 h 918"/>
                  <a:gd name="T34" fmla="*/ 479 w 917"/>
                  <a:gd name="T35" fmla="*/ 270 h 918"/>
                  <a:gd name="T36" fmla="*/ 458 w 917"/>
                  <a:gd name="T37" fmla="*/ 918 h 918"/>
                  <a:gd name="T38" fmla="*/ 321 w 917"/>
                  <a:gd name="T39" fmla="*/ 899 h 918"/>
                  <a:gd name="T40" fmla="*/ 165 w 917"/>
                  <a:gd name="T41" fmla="*/ 815 h 918"/>
                  <a:gd name="T42" fmla="*/ 53 w 917"/>
                  <a:gd name="T43" fmla="*/ 680 h 918"/>
                  <a:gd name="T44" fmla="*/ 1 w 917"/>
                  <a:gd name="T45" fmla="*/ 506 h 918"/>
                  <a:gd name="T46" fmla="*/ 1 w 917"/>
                  <a:gd name="T47" fmla="*/ 411 h 918"/>
                  <a:gd name="T48" fmla="*/ 53 w 917"/>
                  <a:gd name="T49" fmla="*/ 238 h 918"/>
                  <a:gd name="T50" fmla="*/ 165 w 917"/>
                  <a:gd name="T51" fmla="*/ 103 h 918"/>
                  <a:gd name="T52" fmla="*/ 321 w 917"/>
                  <a:gd name="T53" fmla="*/ 19 h 918"/>
                  <a:gd name="T54" fmla="*/ 458 w 917"/>
                  <a:gd name="T55" fmla="*/ 0 h 918"/>
                  <a:gd name="T56" fmla="*/ 596 w 917"/>
                  <a:gd name="T57" fmla="*/ 19 h 918"/>
                  <a:gd name="T58" fmla="*/ 752 w 917"/>
                  <a:gd name="T59" fmla="*/ 103 h 918"/>
                  <a:gd name="T60" fmla="*/ 863 w 917"/>
                  <a:gd name="T61" fmla="*/ 238 h 918"/>
                  <a:gd name="T62" fmla="*/ 916 w 917"/>
                  <a:gd name="T63" fmla="*/ 411 h 918"/>
                  <a:gd name="T64" fmla="*/ 916 w 917"/>
                  <a:gd name="T65" fmla="*/ 506 h 918"/>
                  <a:gd name="T66" fmla="*/ 863 w 917"/>
                  <a:gd name="T67" fmla="*/ 680 h 918"/>
                  <a:gd name="T68" fmla="*/ 752 w 917"/>
                  <a:gd name="T69" fmla="*/ 815 h 918"/>
                  <a:gd name="T70" fmla="*/ 596 w 917"/>
                  <a:gd name="T71" fmla="*/ 899 h 918"/>
                  <a:gd name="T72" fmla="*/ 458 w 917"/>
                  <a:gd name="T73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7" h="918">
                    <a:moveTo>
                      <a:pt x="458" y="269"/>
                    </a:moveTo>
                    <a:lnTo>
                      <a:pt x="438" y="270"/>
                    </a:lnTo>
                    <a:lnTo>
                      <a:pt x="401" y="277"/>
                    </a:lnTo>
                    <a:lnTo>
                      <a:pt x="366" y="292"/>
                    </a:lnTo>
                    <a:lnTo>
                      <a:pt x="337" y="312"/>
                    </a:lnTo>
                    <a:lnTo>
                      <a:pt x="311" y="337"/>
                    </a:lnTo>
                    <a:lnTo>
                      <a:pt x="291" y="367"/>
                    </a:lnTo>
                    <a:lnTo>
                      <a:pt x="277" y="401"/>
                    </a:lnTo>
                    <a:lnTo>
                      <a:pt x="270" y="439"/>
                    </a:lnTo>
                    <a:lnTo>
                      <a:pt x="269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1" y="551"/>
                    </a:lnTo>
                    <a:lnTo>
                      <a:pt x="311" y="580"/>
                    </a:lnTo>
                    <a:lnTo>
                      <a:pt x="337" y="606"/>
                    </a:lnTo>
                    <a:lnTo>
                      <a:pt x="366" y="626"/>
                    </a:lnTo>
                    <a:lnTo>
                      <a:pt x="401" y="640"/>
                    </a:lnTo>
                    <a:lnTo>
                      <a:pt x="438" y="647"/>
                    </a:lnTo>
                    <a:lnTo>
                      <a:pt x="458" y="648"/>
                    </a:lnTo>
                    <a:lnTo>
                      <a:pt x="479" y="647"/>
                    </a:lnTo>
                    <a:lnTo>
                      <a:pt x="516" y="640"/>
                    </a:lnTo>
                    <a:lnTo>
                      <a:pt x="550" y="626"/>
                    </a:lnTo>
                    <a:lnTo>
                      <a:pt x="580" y="606"/>
                    </a:lnTo>
                    <a:lnTo>
                      <a:pt x="605" y="580"/>
                    </a:lnTo>
                    <a:lnTo>
                      <a:pt x="625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39"/>
                    </a:lnTo>
                    <a:lnTo>
                      <a:pt x="640" y="401"/>
                    </a:lnTo>
                    <a:lnTo>
                      <a:pt x="625" y="367"/>
                    </a:lnTo>
                    <a:lnTo>
                      <a:pt x="605" y="337"/>
                    </a:lnTo>
                    <a:lnTo>
                      <a:pt x="580" y="312"/>
                    </a:lnTo>
                    <a:lnTo>
                      <a:pt x="550" y="292"/>
                    </a:lnTo>
                    <a:lnTo>
                      <a:pt x="516" y="277"/>
                    </a:lnTo>
                    <a:lnTo>
                      <a:pt x="479" y="270"/>
                    </a:lnTo>
                    <a:lnTo>
                      <a:pt x="458" y="269"/>
                    </a:lnTo>
                    <a:close/>
                    <a:moveTo>
                      <a:pt x="458" y="918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8" y="864"/>
                    </a:lnTo>
                    <a:lnTo>
                      <a:pt x="165" y="815"/>
                    </a:lnTo>
                    <a:lnTo>
                      <a:pt x="103" y="753"/>
                    </a:lnTo>
                    <a:lnTo>
                      <a:pt x="53" y="680"/>
                    </a:lnTo>
                    <a:lnTo>
                      <a:pt x="19" y="597"/>
                    </a:lnTo>
                    <a:lnTo>
                      <a:pt x="1" y="506"/>
                    </a:lnTo>
                    <a:lnTo>
                      <a:pt x="0" y="459"/>
                    </a:lnTo>
                    <a:lnTo>
                      <a:pt x="1" y="411"/>
                    </a:lnTo>
                    <a:lnTo>
                      <a:pt x="19" y="321"/>
                    </a:lnTo>
                    <a:lnTo>
                      <a:pt x="53" y="238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8" y="53"/>
                    </a:lnTo>
                    <a:lnTo>
                      <a:pt x="321" y="19"/>
                    </a:lnTo>
                    <a:lnTo>
                      <a:pt x="411" y="1"/>
                    </a:lnTo>
                    <a:lnTo>
                      <a:pt x="458" y="0"/>
                    </a:lnTo>
                    <a:lnTo>
                      <a:pt x="506" y="1"/>
                    </a:lnTo>
                    <a:lnTo>
                      <a:pt x="596" y="19"/>
                    </a:lnTo>
                    <a:lnTo>
                      <a:pt x="679" y="53"/>
                    </a:lnTo>
                    <a:lnTo>
                      <a:pt x="752" y="103"/>
                    </a:lnTo>
                    <a:lnTo>
                      <a:pt x="814" y="165"/>
                    </a:lnTo>
                    <a:lnTo>
                      <a:pt x="863" y="238"/>
                    </a:lnTo>
                    <a:lnTo>
                      <a:pt x="898" y="321"/>
                    </a:lnTo>
                    <a:lnTo>
                      <a:pt x="916" y="411"/>
                    </a:lnTo>
                    <a:lnTo>
                      <a:pt x="917" y="459"/>
                    </a:lnTo>
                    <a:lnTo>
                      <a:pt x="916" y="506"/>
                    </a:lnTo>
                    <a:lnTo>
                      <a:pt x="898" y="597"/>
                    </a:lnTo>
                    <a:lnTo>
                      <a:pt x="863" y="680"/>
                    </a:lnTo>
                    <a:lnTo>
                      <a:pt x="814" y="753"/>
                    </a:lnTo>
                    <a:lnTo>
                      <a:pt x="752" y="815"/>
                    </a:lnTo>
                    <a:lnTo>
                      <a:pt x="679" y="864"/>
                    </a:lnTo>
                    <a:lnTo>
                      <a:pt x="596" y="899"/>
                    </a:lnTo>
                    <a:lnTo>
                      <a:pt x="506" y="917"/>
                    </a:lnTo>
                    <a:lnTo>
                      <a:pt x="458" y="91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84"/>
              <p:cNvSpPr>
                <a:spLocks noChangeArrowheads="1"/>
              </p:cNvSpPr>
              <p:nvPr/>
            </p:nvSpPr>
            <p:spPr bwMode="auto">
              <a:xfrm>
                <a:off x="6784" y="4033"/>
                <a:ext cx="34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85"/>
              <p:cNvSpPr>
                <a:spLocks noEditPoints="1"/>
              </p:cNvSpPr>
              <p:nvPr/>
            </p:nvSpPr>
            <p:spPr bwMode="auto">
              <a:xfrm>
                <a:off x="6379" y="4084"/>
                <a:ext cx="439" cy="197"/>
              </a:xfrm>
              <a:custGeom>
                <a:avLst/>
                <a:gdLst>
                  <a:gd name="T0" fmla="*/ 3511 w 3511"/>
                  <a:gd name="T1" fmla="*/ 269 h 1581"/>
                  <a:gd name="T2" fmla="*/ 3240 w 3511"/>
                  <a:gd name="T3" fmla="*/ 269 h 1581"/>
                  <a:gd name="T4" fmla="*/ 3240 w 3511"/>
                  <a:gd name="T5" fmla="*/ 0 h 1581"/>
                  <a:gd name="T6" fmla="*/ 3511 w 3511"/>
                  <a:gd name="T7" fmla="*/ 0 h 1581"/>
                  <a:gd name="T8" fmla="*/ 3511 w 3511"/>
                  <a:gd name="T9" fmla="*/ 269 h 1581"/>
                  <a:gd name="T10" fmla="*/ 3511 w 3511"/>
                  <a:gd name="T11" fmla="*/ 811 h 1581"/>
                  <a:gd name="T12" fmla="*/ 3240 w 3511"/>
                  <a:gd name="T13" fmla="*/ 811 h 1581"/>
                  <a:gd name="T14" fmla="*/ 3240 w 3511"/>
                  <a:gd name="T15" fmla="*/ 540 h 1581"/>
                  <a:gd name="T16" fmla="*/ 3511 w 3511"/>
                  <a:gd name="T17" fmla="*/ 540 h 1581"/>
                  <a:gd name="T18" fmla="*/ 3511 w 3511"/>
                  <a:gd name="T19" fmla="*/ 811 h 1581"/>
                  <a:gd name="T20" fmla="*/ 3295 w 3511"/>
                  <a:gd name="T21" fmla="*/ 1391 h 1581"/>
                  <a:gd name="T22" fmla="*/ 3106 w 3511"/>
                  <a:gd name="T23" fmla="*/ 1189 h 1581"/>
                  <a:gd name="T24" fmla="*/ 3125 w 3511"/>
                  <a:gd name="T25" fmla="*/ 1172 h 1581"/>
                  <a:gd name="T26" fmla="*/ 3156 w 3511"/>
                  <a:gd name="T27" fmla="*/ 1134 h 1581"/>
                  <a:gd name="T28" fmla="*/ 3194 w 3511"/>
                  <a:gd name="T29" fmla="*/ 1069 h 1581"/>
                  <a:gd name="T30" fmla="*/ 3214 w 3511"/>
                  <a:gd name="T31" fmla="*/ 1026 h 1581"/>
                  <a:gd name="T32" fmla="*/ 3470 w 3511"/>
                  <a:gd name="T33" fmla="*/ 1108 h 1581"/>
                  <a:gd name="T34" fmla="*/ 3459 w 3511"/>
                  <a:gd name="T35" fmla="*/ 1148 h 1581"/>
                  <a:gd name="T36" fmla="*/ 3425 w 3511"/>
                  <a:gd name="T37" fmla="*/ 1227 h 1581"/>
                  <a:gd name="T38" fmla="*/ 3379 w 3511"/>
                  <a:gd name="T39" fmla="*/ 1301 h 1581"/>
                  <a:gd name="T40" fmla="*/ 3324 w 3511"/>
                  <a:gd name="T41" fmla="*/ 1365 h 1581"/>
                  <a:gd name="T42" fmla="*/ 3295 w 3511"/>
                  <a:gd name="T43" fmla="*/ 1391 h 1581"/>
                  <a:gd name="T44" fmla="*/ 270 w 3511"/>
                  <a:gd name="T45" fmla="*/ 1581 h 1581"/>
                  <a:gd name="T46" fmla="*/ 0 w 3511"/>
                  <a:gd name="T47" fmla="*/ 1581 h 1581"/>
                  <a:gd name="T48" fmla="*/ 0 w 3511"/>
                  <a:gd name="T49" fmla="*/ 1310 h 1581"/>
                  <a:gd name="T50" fmla="*/ 270 w 3511"/>
                  <a:gd name="T51" fmla="*/ 1310 h 1581"/>
                  <a:gd name="T52" fmla="*/ 270 w 3511"/>
                  <a:gd name="T53" fmla="*/ 1581 h 1581"/>
                  <a:gd name="T54" fmla="*/ 810 w 3511"/>
                  <a:gd name="T55" fmla="*/ 1581 h 1581"/>
                  <a:gd name="T56" fmla="*/ 541 w 3511"/>
                  <a:gd name="T57" fmla="*/ 1581 h 1581"/>
                  <a:gd name="T58" fmla="*/ 541 w 3511"/>
                  <a:gd name="T59" fmla="*/ 1310 h 1581"/>
                  <a:gd name="T60" fmla="*/ 810 w 3511"/>
                  <a:gd name="T61" fmla="*/ 1310 h 1581"/>
                  <a:gd name="T62" fmla="*/ 810 w 3511"/>
                  <a:gd name="T63" fmla="*/ 1581 h 1581"/>
                  <a:gd name="T64" fmla="*/ 1351 w 3511"/>
                  <a:gd name="T65" fmla="*/ 1581 h 1581"/>
                  <a:gd name="T66" fmla="*/ 1080 w 3511"/>
                  <a:gd name="T67" fmla="*/ 1581 h 1581"/>
                  <a:gd name="T68" fmla="*/ 1080 w 3511"/>
                  <a:gd name="T69" fmla="*/ 1310 h 1581"/>
                  <a:gd name="T70" fmla="*/ 1351 w 3511"/>
                  <a:gd name="T71" fmla="*/ 1310 h 1581"/>
                  <a:gd name="T72" fmla="*/ 1351 w 3511"/>
                  <a:gd name="T73" fmla="*/ 1581 h 1581"/>
                  <a:gd name="T74" fmla="*/ 1890 w 3511"/>
                  <a:gd name="T75" fmla="*/ 1581 h 1581"/>
                  <a:gd name="T76" fmla="*/ 1620 w 3511"/>
                  <a:gd name="T77" fmla="*/ 1581 h 1581"/>
                  <a:gd name="T78" fmla="*/ 1620 w 3511"/>
                  <a:gd name="T79" fmla="*/ 1310 h 1581"/>
                  <a:gd name="T80" fmla="*/ 1890 w 3511"/>
                  <a:gd name="T81" fmla="*/ 1310 h 1581"/>
                  <a:gd name="T82" fmla="*/ 1890 w 3511"/>
                  <a:gd name="T83" fmla="*/ 1581 h 1581"/>
                  <a:gd name="T84" fmla="*/ 2430 w 3511"/>
                  <a:gd name="T85" fmla="*/ 1581 h 1581"/>
                  <a:gd name="T86" fmla="*/ 2161 w 3511"/>
                  <a:gd name="T87" fmla="*/ 1581 h 1581"/>
                  <a:gd name="T88" fmla="*/ 2161 w 3511"/>
                  <a:gd name="T89" fmla="*/ 1310 h 1581"/>
                  <a:gd name="T90" fmla="*/ 2430 w 3511"/>
                  <a:gd name="T91" fmla="*/ 1310 h 1581"/>
                  <a:gd name="T92" fmla="*/ 2430 w 3511"/>
                  <a:gd name="T93" fmla="*/ 1581 h 1581"/>
                  <a:gd name="T94" fmla="*/ 2849 w 3511"/>
                  <a:gd name="T95" fmla="*/ 1581 h 1581"/>
                  <a:gd name="T96" fmla="*/ 2714 w 3511"/>
                  <a:gd name="T97" fmla="*/ 1581 h 1581"/>
                  <a:gd name="T98" fmla="*/ 2714 w 3511"/>
                  <a:gd name="T99" fmla="*/ 1310 h 1581"/>
                  <a:gd name="T100" fmla="*/ 2849 w 3511"/>
                  <a:gd name="T101" fmla="*/ 1310 h 1581"/>
                  <a:gd name="T102" fmla="*/ 2871 w 3511"/>
                  <a:gd name="T103" fmla="*/ 1310 h 1581"/>
                  <a:gd name="T104" fmla="*/ 2921 w 3511"/>
                  <a:gd name="T105" fmla="*/ 1305 h 1581"/>
                  <a:gd name="T106" fmla="*/ 2944 w 3511"/>
                  <a:gd name="T107" fmla="*/ 1297 h 1581"/>
                  <a:gd name="T108" fmla="*/ 3011 w 3511"/>
                  <a:gd name="T109" fmla="*/ 1553 h 1581"/>
                  <a:gd name="T110" fmla="*/ 2971 w 3511"/>
                  <a:gd name="T111" fmla="*/ 1564 h 1581"/>
                  <a:gd name="T112" fmla="*/ 2890 w 3511"/>
                  <a:gd name="T113" fmla="*/ 1579 h 1581"/>
                  <a:gd name="T114" fmla="*/ 2849 w 3511"/>
                  <a:gd name="T115" fmla="*/ 158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11" h="1581">
                    <a:moveTo>
                      <a:pt x="3511" y="269"/>
                    </a:moveTo>
                    <a:lnTo>
                      <a:pt x="3240" y="269"/>
                    </a:lnTo>
                    <a:lnTo>
                      <a:pt x="3240" y="0"/>
                    </a:lnTo>
                    <a:lnTo>
                      <a:pt x="3511" y="0"/>
                    </a:lnTo>
                    <a:lnTo>
                      <a:pt x="3511" y="269"/>
                    </a:lnTo>
                    <a:close/>
                    <a:moveTo>
                      <a:pt x="3511" y="811"/>
                    </a:moveTo>
                    <a:lnTo>
                      <a:pt x="3240" y="811"/>
                    </a:lnTo>
                    <a:lnTo>
                      <a:pt x="3240" y="540"/>
                    </a:lnTo>
                    <a:lnTo>
                      <a:pt x="3511" y="540"/>
                    </a:lnTo>
                    <a:lnTo>
                      <a:pt x="3511" y="811"/>
                    </a:lnTo>
                    <a:close/>
                    <a:moveTo>
                      <a:pt x="3295" y="1391"/>
                    </a:moveTo>
                    <a:lnTo>
                      <a:pt x="3106" y="1189"/>
                    </a:lnTo>
                    <a:lnTo>
                      <a:pt x="3125" y="1172"/>
                    </a:lnTo>
                    <a:lnTo>
                      <a:pt x="3156" y="1134"/>
                    </a:lnTo>
                    <a:lnTo>
                      <a:pt x="3194" y="1069"/>
                    </a:lnTo>
                    <a:lnTo>
                      <a:pt x="3214" y="1026"/>
                    </a:lnTo>
                    <a:lnTo>
                      <a:pt x="3470" y="1108"/>
                    </a:lnTo>
                    <a:lnTo>
                      <a:pt x="3459" y="1148"/>
                    </a:lnTo>
                    <a:lnTo>
                      <a:pt x="3425" y="1227"/>
                    </a:lnTo>
                    <a:lnTo>
                      <a:pt x="3379" y="1301"/>
                    </a:lnTo>
                    <a:lnTo>
                      <a:pt x="3324" y="1365"/>
                    </a:lnTo>
                    <a:lnTo>
                      <a:pt x="3295" y="1391"/>
                    </a:lnTo>
                    <a:close/>
                    <a:moveTo>
                      <a:pt x="270" y="1581"/>
                    </a:moveTo>
                    <a:lnTo>
                      <a:pt x="0" y="1581"/>
                    </a:lnTo>
                    <a:lnTo>
                      <a:pt x="0" y="1310"/>
                    </a:lnTo>
                    <a:lnTo>
                      <a:pt x="270" y="1310"/>
                    </a:lnTo>
                    <a:lnTo>
                      <a:pt x="270" y="1581"/>
                    </a:lnTo>
                    <a:close/>
                    <a:moveTo>
                      <a:pt x="810" y="1581"/>
                    </a:moveTo>
                    <a:lnTo>
                      <a:pt x="541" y="1581"/>
                    </a:lnTo>
                    <a:lnTo>
                      <a:pt x="541" y="1310"/>
                    </a:lnTo>
                    <a:lnTo>
                      <a:pt x="810" y="1310"/>
                    </a:lnTo>
                    <a:lnTo>
                      <a:pt x="810" y="1581"/>
                    </a:lnTo>
                    <a:close/>
                    <a:moveTo>
                      <a:pt x="1351" y="1581"/>
                    </a:moveTo>
                    <a:lnTo>
                      <a:pt x="1080" y="1581"/>
                    </a:lnTo>
                    <a:lnTo>
                      <a:pt x="1080" y="1310"/>
                    </a:lnTo>
                    <a:lnTo>
                      <a:pt x="1351" y="1310"/>
                    </a:lnTo>
                    <a:lnTo>
                      <a:pt x="1351" y="1581"/>
                    </a:lnTo>
                    <a:close/>
                    <a:moveTo>
                      <a:pt x="1890" y="1581"/>
                    </a:moveTo>
                    <a:lnTo>
                      <a:pt x="1620" y="1581"/>
                    </a:lnTo>
                    <a:lnTo>
                      <a:pt x="1620" y="1310"/>
                    </a:lnTo>
                    <a:lnTo>
                      <a:pt x="1890" y="1310"/>
                    </a:lnTo>
                    <a:lnTo>
                      <a:pt x="1890" y="1581"/>
                    </a:lnTo>
                    <a:close/>
                    <a:moveTo>
                      <a:pt x="2430" y="1581"/>
                    </a:moveTo>
                    <a:lnTo>
                      <a:pt x="2161" y="1581"/>
                    </a:lnTo>
                    <a:lnTo>
                      <a:pt x="2161" y="1310"/>
                    </a:lnTo>
                    <a:lnTo>
                      <a:pt x="2430" y="1310"/>
                    </a:lnTo>
                    <a:lnTo>
                      <a:pt x="2430" y="1581"/>
                    </a:lnTo>
                    <a:close/>
                    <a:moveTo>
                      <a:pt x="2849" y="1581"/>
                    </a:moveTo>
                    <a:lnTo>
                      <a:pt x="2714" y="1581"/>
                    </a:lnTo>
                    <a:lnTo>
                      <a:pt x="2714" y="1310"/>
                    </a:lnTo>
                    <a:lnTo>
                      <a:pt x="2849" y="1310"/>
                    </a:lnTo>
                    <a:lnTo>
                      <a:pt x="2871" y="1310"/>
                    </a:lnTo>
                    <a:lnTo>
                      <a:pt x="2921" y="1305"/>
                    </a:lnTo>
                    <a:lnTo>
                      <a:pt x="2944" y="1297"/>
                    </a:lnTo>
                    <a:lnTo>
                      <a:pt x="3011" y="1553"/>
                    </a:lnTo>
                    <a:lnTo>
                      <a:pt x="2971" y="1564"/>
                    </a:lnTo>
                    <a:lnTo>
                      <a:pt x="2890" y="1579"/>
                    </a:lnTo>
                    <a:lnTo>
                      <a:pt x="2849" y="1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86"/>
              <p:cNvSpPr>
                <a:spLocks noChangeArrowheads="1"/>
              </p:cNvSpPr>
              <p:nvPr/>
            </p:nvSpPr>
            <p:spPr bwMode="auto">
              <a:xfrm>
                <a:off x="6328" y="4248"/>
                <a:ext cx="17" cy="33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87"/>
              <p:cNvSpPr>
                <a:spLocks/>
              </p:cNvSpPr>
              <p:nvPr/>
            </p:nvSpPr>
            <p:spPr bwMode="auto">
              <a:xfrm>
                <a:off x="6288" y="4222"/>
                <a:ext cx="81" cy="81"/>
              </a:xfrm>
              <a:custGeom>
                <a:avLst/>
                <a:gdLst>
                  <a:gd name="T0" fmla="*/ 324 w 648"/>
                  <a:gd name="T1" fmla="*/ 0 h 648"/>
                  <a:gd name="T2" fmla="*/ 357 w 648"/>
                  <a:gd name="T3" fmla="*/ 1 h 648"/>
                  <a:gd name="T4" fmla="*/ 421 w 648"/>
                  <a:gd name="T5" fmla="*/ 14 h 648"/>
                  <a:gd name="T6" fmla="*/ 479 w 648"/>
                  <a:gd name="T7" fmla="*/ 38 h 648"/>
                  <a:gd name="T8" fmla="*/ 530 w 648"/>
                  <a:gd name="T9" fmla="*/ 73 h 648"/>
                  <a:gd name="T10" fmla="*/ 575 w 648"/>
                  <a:gd name="T11" fmla="*/ 117 h 648"/>
                  <a:gd name="T12" fmla="*/ 609 w 648"/>
                  <a:gd name="T13" fmla="*/ 169 h 648"/>
                  <a:gd name="T14" fmla="*/ 634 w 648"/>
                  <a:gd name="T15" fmla="*/ 228 h 648"/>
                  <a:gd name="T16" fmla="*/ 647 w 648"/>
                  <a:gd name="T17" fmla="*/ 290 h 648"/>
                  <a:gd name="T18" fmla="*/ 648 w 648"/>
                  <a:gd name="T19" fmla="*/ 324 h 648"/>
                  <a:gd name="T20" fmla="*/ 647 w 648"/>
                  <a:gd name="T21" fmla="*/ 357 h 648"/>
                  <a:gd name="T22" fmla="*/ 634 w 648"/>
                  <a:gd name="T23" fmla="*/ 420 h 648"/>
                  <a:gd name="T24" fmla="*/ 609 w 648"/>
                  <a:gd name="T25" fmla="*/ 479 h 648"/>
                  <a:gd name="T26" fmla="*/ 575 w 648"/>
                  <a:gd name="T27" fmla="*/ 531 h 648"/>
                  <a:gd name="T28" fmla="*/ 530 w 648"/>
                  <a:gd name="T29" fmla="*/ 574 h 648"/>
                  <a:gd name="T30" fmla="*/ 479 w 648"/>
                  <a:gd name="T31" fmla="*/ 610 h 648"/>
                  <a:gd name="T32" fmla="*/ 421 w 648"/>
                  <a:gd name="T33" fmla="*/ 634 h 648"/>
                  <a:gd name="T34" fmla="*/ 357 w 648"/>
                  <a:gd name="T35" fmla="*/ 647 h 648"/>
                  <a:gd name="T36" fmla="*/ 324 w 648"/>
                  <a:gd name="T37" fmla="*/ 648 h 648"/>
                  <a:gd name="T38" fmla="*/ 290 w 648"/>
                  <a:gd name="T39" fmla="*/ 647 h 648"/>
                  <a:gd name="T40" fmla="*/ 228 w 648"/>
                  <a:gd name="T41" fmla="*/ 634 h 648"/>
                  <a:gd name="T42" fmla="*/ 170 w 648"/>
                  <a:gd name="T43" fmla="*/ 610 h 648"/>
                  <a:gd name="T44" fmla="*/ 117 w 648"/>
                  <a:gd name="T45" fmla="*/ 574 h 648"/>
                  <a:gd name="T46" fmla="*/ 74 w 648"/>
                  <a:gd name="T47" fmla="*/ 531 h 648"/>
                  <a:gd name="T48" fmla="*/ 39 w 648"/>
                  <a:gd name="T49" fmla="*/ 479 h 648"/>
                  <a:gd name="T50" fmla="*/ 14 w 648"/>
                  <a:gd name="T51" fmla="*/ 420 h 648"/>
                  <a:gd name="T52" fmla="*/ 1 w 648"/>
                  <a:gd name="T53" fmla="*/ 357 h 648"/>
                  <a:gd name="T54" fmla="*/ 0 w 648"/>
                  <a:gd name="T55" fmla="*/ 324 h 648"/>
                  <a:gd name="T56" fmla="*/ 1 w 648"/>
                  <a:gd name="T57" fmla="*/ 290 h 648"/>
                  <a:gd name="T58" fmla="*/ 14 w 648"/>
                  <a:gd name="T59" fmla="*/ 228 h 648"/>
                  <a:gd name="T60" fmla="*/ 39 w 648"/>
                  <a:gd name="T61" fmla="*/ 169 h 648"/>
                  <a:gd name="T62" fmla="*/ 74 w 648"/>
                  <a:gd name="T63" fmla="*/ 117 h 648"/>
                  <a:gd name="T64" fmla="*/ 117 w 648"/>
                  <a:gd name="T65" fmla="*/ 73 h 648"/>
                  <a:gd name="T66" fmla="*/ 170 w 648"/>
                  <a:gd name="T67" fmla="*/ 38 h 648"/>
                  <a:gd name="T68" fmla="*/ 228 w 648"/>
                  <a:gd name="T69" fmla="*/ 14 h 648"/>
                  <a:gd name="T70" fmla="*/ 290 w 648"/>
                  <a:gd name="T71" fmla="*/ 1 h 648"/>
                  <a:gd name="T72" fmla="*/ 324 w 648"/>
                  <a:gd name="T7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8">
                    <a:moveTo>
                      <a:pt x="324" y="0"/>
                    </a:moveTo>
                    <a:lnTo>
                      <a:pt x="357" y="1"/>
                    </a:lnTo>
                    <a:lnTo>
                      <a:pt x="421" y="14"/>
                    </a:lnTo>
                    <a:lnTo>
                      <a:pt x="479" y="38"/>
                    </a:lnTo>
                    <a:lnTo>
                      <a:pt x="530" y="73"/>
                    </a:lnTo>
                    <a:lnTo>
                      <a:pt x="575" y="117"/>
                    </a:lnTo>
                    <a:lnTo>
                      <a:pt x="609" y="169"/>
                    </a:lnTo>
                    <a:lnTo>
                      <a:pt x="634" y="228"/>
                    </a:lnTo>
                    <a:lnTo>
                      <a:pt x="647" y="290"/>
                    </a:lnTo>
                    <a:lnTo>
                      <a:pt x="648" y="324"/>
                    </a:lnTo>
                    <a:lnTo>
                      <a:pt x="647" y="357"/>
                    </a:lnTo>
                    <a:lnTo>
                      <a:pt x="634" y="420"/>
                    </a:lnTo>
                    <a:lnTo>
                      <a:pt x="609" y="479"/>
                    </a:lnTo>
                    <a:lnTo>
                      <a:pt x="575" y="531"/>
                    </a:lnTo>
                    <a:lnTo>
                      <a:pt x="530" y="574"/>
                    </a:lnTo>
                    <a:lnTo>
                      <a:pt x="479" y="610"/>
                    </a:lnTo>
                    <a:lnTo>
                      <a:pt x="421" y="634"/>
                    </a:lnTo>
                    <a:lnTo>
                      <a:pt x="357" y="647"/>
                    </a:lnTo>
                    <a:lnTo>
                      <a:pt x="324" y="648"/>
                    </a:lnTo>
                    <a:lnTo>
                      <a:pt x="290" y="647"/>
                    </a:lnTo>
                    <a:lnTo>
                      <a:pt x="228" y="634"/>
                    </a:lnTo>
                    <a:lnTo>
                      <a:pt x="170" y="610"/>
                    </a:lnTo>
                    <a:lnTo>
                      <a:pt x="117" y="574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0"/>
                    </a:lnTo>
                    <a:lnTo>
                      <a:pt x="1" y="357"/>
                    </a:lnTo>
                    <a:lnTo>
                      <a:pt x="0" y="324"/>
                    </a:lnTo>
                    <a:lnTo>
                      <a:pt x="1" y="290"/>
                    </a:lnTo>
                    <a:lnTo>
                      <a:pt x="14" y="228"/>
                    </a:lnTo>
                    <a:lnTo>
                      <a:pt x="39" y="169"/>
                    </a:lnTo>
                    <a:lnTo>
                      <a:pt x="74" y="117"/>
                    </a:lnTo>
                    <a:lnTo>
                      <a:pt x="117" y="73"/>
                    </a:lnTo>
                    <a:lnTo>
                      <a:pt x="170" y="38"/>
                    </a:lnTo>
                    <a:lnTo>
                      <a:pt x="228" y="14"/>
                    </a:lnTo>
                    <a:lnTo>
                      <a:pt x="290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88"/>
              <p:cNvSpPr>
                <a:spLocks noEditPoints="1"/>
              </p:cNvSpPr>
              <p:nvPr/>
            </p:nvSpPr>
            <p:spPr bwMode="auto">
              <a:xfrm>
                <a:off x="6271" y="4205"/>
                <a:ext cx="115" cy="115"/>
              </a:xfrm>
              <a:custGeom>
                <a:avLst/>
                <a:gdLst>
                  <a:gd name="T0" fmla="*/ 439 w 918"/>
                  <a:gd name="T1" fmla="*/ 270 h 918"/>
                  <a:gd name="T2" fmla="*/ 368 w 918"/>
                  <a:gd name="T3" fmla="*/ 292 h 918"/>
                  <a:gd name="T4" fmla="*/ 312 w 918"/>
                  <a:gd name="T5" fmla="*/ 337 h 918"/>
                  <a:gd name="T6" fmla="*/ 277 w 918"/>
                  <a:gd name="T7" fmla="*/ 401 h 918"/>
                  <a:gd name="T8" fmla="*/ 270 w 918"/>
                  <a:gd name="T9" fmla="*/ 459 h 918"/>
                  <a:gd name="T10" fmla="*/ 277 w 918"/>
                  <a:gd name="T11" fmla="*/ 517 h 918"/>
                  <a:gd name="T12" fmla="*/ 312 w 918"/>
                  <a:gd name="T13" fmla="*/ 580 h 918"/>
                  <a:gd name="T14" fmla="*/ 368 w 918"/>
                  <a:gd name="T15" fmla="*/ 626 h 918"/>
                  <a:gd name="T16" fmla="*/ 439 w 918"/>
                  <a:gd name="T17" fmla="*/ 647 h 918"/>
                  <a:gd name="T18" fmla="*/ 479 w 918"/>
                  <a:gd name="T19" fmla="*/ 647 h 918"/>
                  <a:gd name="T20" fmla="*/ 551 w 918"/>
                  <a:gd name="T21" fmla="*/ 626 h 918"/>
                  <a:gd name="T22" fmla="*/ 607 w 918"/>
                  <a:gd name="T23" fmla="*/ 580 h 918"/>
                  <a:gd name="T24" fmla="*/ 640 w 918"/>
                  <a:gd name="T25" fmla="*/ 517 h 918"/>
                  <a:gd name="T26" fmla="*/ 648 w 918"/>
                  <a:gd name="T27" fmla="*/ 459 h 918"/>
                  <a:gd name="T28" fmla="*/ 640 w 918"/>
                  <a:gd name="T29" fmla="*/ 401 h 918"/>
                  <a:gd name="T30" fmla="*/ 607 w 918"/>
                  <a:gd name="T31" fmla="*/ 337 h 918"/>
                  <a:gd name="T32" fmla="*/ 551 w 918"/>
                  <a:gd name="T33" fmla="*/ 292 h 918"/>
                  <a:gd name="T34" fmla="*/ 479 w 918"/>
                  <a:gd name="T35" fmla="*/ 270 h 918"/>
                  <a:gd name="T36" fmla="*/ 459 w 918"/>
                  <a:gd name="T37" fmla="*/ 918 h 918"/>
                  <a:gd name="T38" fmla="*/ 321 w 918"/>
                  <a:gd name="T39" fmla="*/ 899 h 918"/>
                  <a:gd name="T40" fmla="*/ 165 w 918"/>
                  <a:gd name="T41" fmla="*/ 815 h 918"/>
                  <a:gd name="T42" fmla="*/ 55 w 918"/>
                  <a:gd name="T43" fmla="*/ 680 h 918"/>
                  <a:gd name="T44" fmla="*/ 2 w 918"/>
                  <a:gd name="T45" fmla="*/ 506 h 918"/>
                  <a:gd name="T46" fmla="*/ 2 w 918"/>
                  <a:gd name="T47" fmla="*/ 411 h 918"/>
                  <a:gd name="T48" fmla="*/ 55 w 918"/>
                  <a:gd name="T49" fmla="*/ 238 h 918"/>
                  <a:gd name="T50" fmla="*/ 165 w 918"/>
                  <a:gd name="T51" fmla="*/ 103 h 918"/>
                  <a:gd name="T52" fmla="*/ 321 w 918"/>
                  <a:gd name="T53" fmla="*/ 19 h 918"/>
                  <a:gd name="T54" fmla="*/ 459 w 918"/>
                  <a:gd name="T55" fmla="*/ 0 h 918"/>
                  <a:gd name="T56" fmla="*/ 597 w 918"/>
                  <a:gd name="T57" fmla="*/ 19 h 918"/>
                  <a:gd name="T58" fmla="*/ 752 w 918"/>
                  <a:gd name="T59" fmla="*/ 103 h 918"/>
                  <a:gd name="T60" fmla="*/ 864 w 918"/>
                  <a:gd name="T61" fmla="*/ 238 h 918"/>
                  <a:gd name="T62" fmla="*/ 916 w 918"/>
                  <a:gd name="T63" fmla="*/ 411 h 918"/>
                  <a:gd name="T64" fmla="*/ 916 w 918"/>
                  <a:gd name="T65" fmla="*/ 506 h 918"/>
                  <a:gd name="T66" fmla="*/ 864 w 918"/>
                  <a:gd name="T67" fmla="*/ 680 h 918"/>
                  <a:gd name="T68" fmla="*/ 752 w 918"/>
                  <a:gd name="T69" fmla="*/ 815 h 918"/>
                  <a:gd name="T70" fmla="*/ 597 w 918"/>
                  <a:gd name="T71" fmla="*/ 899 h 918"/>
                  <a:gd name="T72" fmla="*/ 459 w 918"/>
                  <a:gd name="T73" fmla="*/ 918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8" h="918">
                    <a:moveTo>
                      <a:pt x="459" y="269"/>
                    </a:moveTo>
                    <a:lnTo>
                      <a:pt x="439" y="270"/>
                    </a:lnTo>
                    <a:lnTo>
                      <a:pt x="401" y="277"/>
                    </a:lnTo>
                    <a:lnTo>
                      <a:pt x="368" y="292"/>
                    </a:lnTo>
                    <a:lnTo>
                      <a:pt x="337" y="312"/>
                    </a:lnTo>
                    <a:lnTo>
                      <a:pt x="312" y="337"/>
                    </a:lnTo>
                    <a:lnTo>
                      <a:pt x="292" y="367"/>
                    </a:lnTo>
                    <a:lnTo>
                      <a:pt x="277" y="401"/>
                    </a:lnTo>
                    <a:lnTo>
                      <a:pt x="270" y="439"/>
                    </a:lnTo>
                    <a:lnTo>
                      <a:pt x="270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2" y="551"/>
                    </a:lnTo>
                    <a:lnTo>
                      <a:pt x="312" y="580"/>
                    </a:lnTo>
                    <a:lnTo>
                      <a:pt x="337" y="606"/>
                    </a:lnTo>
                    <a:lnTo>
                      <a:pt x="368" y="626"/>
                    </a:lnTo>
                    <a:lnTo>
                      <a:pt x="401" y="640"/>
                    </a:lnTo>
                    <a:lnTo>
                      <a:pt x="439" y="647"/>
                    </a:lnTo>
                    <a:lnTo>
                      <a:pt x="459" y="648"/>
                    </a:lnTo>
                    <a:lnTo>
                      <a:pt x="479" y="647"/>
                    </a:lnTo>
                    <a:lnTo>
                      <a:pt x="516" y="640"/>
                    </a:lnTo>
                    <a:lnTo>
                      <a:pt x="551" y="626"/>
                    </a:lnTo>
                    <a:lnTo>
                      <a:pt x="581" y="606"/>
                    </a:lnTo>
                    <a:lnTo>
                      <a:pt x="607" y="580"/>
                    </a:lnTo>
                    <a:lnTo>
                      <a:pt x="626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39"/>
                    </a:lnTo>
                    <a:lnTo>
                      <a:pt x="640" y="401"/>
                    </a:lnTo>
                    <a:lnTo>
                      <a:pt x="626" y="367"/>
                    </a:lnTo>
                    <a:lnTo>
                      <a:pt x="607" y="337"/>
                    </a:lnTo>
                    <a:lnTo>
                      <a:pt x="581" y="312"/>
                    </a:lnTo>
                    <a:lnTo>
                      <a:pt x="551" y="292"/>
                    </a:lnTo>
                    <a:lnTo>
                      <a:pt x="516" y="277"/>
                    </a:lnTo>
                    <a:lnTo>
                      <a:pt x="479" y="270"/>
                    </a:lnTo>
                    <a:lnTo>
                      <a:pt x="459" y="269"/>
                    </a:lnTo>
                    <a:close/>
                    <a:moveTo>
                      <a:pt x="459" y="918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9" y="864"/>
                    </a:lnTo>
                    <a:lnTo>
                      <a:pt x="165" y="815"/>
                    </a:lnTo>
                    <a:lnTo>
                      <a:pt x="103" y="753"/>
                    </a:lnTo>
                    <a:lnTo>
                      <a:pt x="55" y="680"/>
                    </a:lnTo>
                    <a:lnTo>
                      <a:pt x="19" y="597"/>
                    </a:lnTo>
                    <a:lnTo>
                      <a:pt x="2" y="506"/>
                    </a:lnTo>
                    <a:lnTo>
                      <a:pt x="0" y="459"/>
                    </a:lnTo>
                    <a:lnTo>
                      <a:pt x="2" y="411"/>
                    </a:lnTo>
                    <a:lnTo>
                      <a:pt x="19" y="321"/>
                    </a:lnTo>
                    <a:lnTo>
                      <a:pt x="55" y="238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9" y="53"/>
                    </a:lnTo>
                    <a:lnTo>
                      <a:pt x="321" y="19"/>
                    </a:lnTo>
                    <a:lnTo>
                      <a:pt x="411" y="1"/>
                    </a:lnTo>
                    <a:lnTo>
                      <a:pt x="459" y="0"/>
                    </a:lnTo>
                    <a:lnTo>
                      <a:pt x="506" y="1"/>
                    </a:lnTo>
                    <a:lnTo>
                      <a:pt x="597" y="19"/>
                    </a:lnTo>
                    <a:lnTo>
                      <a:pt x="679" y="53"/>
                    </a:lnTo>
                    <a:lnTo>
                      <a:pt x="752" y="103"/>
                    </a:lnTo>
                    <a:lnTo>
                      <a:pt x="815" y="165"/>
                    </a:lnTo>
                    <a:lnTo>
                      <a:pt x="864" y="238"/>
                    </a:lnTo>
                    <a:lnTo>
                      <a:pt x="898" y="321"/>
                    </a:lnTo>
                    <a:lnTo>
                      <a:pt x="916" y="411"/>
                    </a:lnTo>
                    <a:lnTo>
                      <a:pt x="918" y="459"/>
                    </a:lnTo>
                    <a:lnTo>
                      <a:pt x="916" y="506"/>
                    </a:lnTo>
                    <a:lnTo>
                      <a:pt x="898" y="597"/>
                    </a:lnTo>
                    <a:lnTo>
                      <a:pt x="864" y="680"/>
                    </a:lnTo>
                    <a:lnTo>
                      <a:pt x="815" y="753"/>
                    </a:lnTo>
                    <a:lnTo>
                      <a:pt x="752" y="815"/>
                    </a:lnTo>
                    <a:lnTo>
                      <a:pt x="679" y="864"/>
                    </a:lnTo>
                    <a:lnTo>
                      <a:pt x="597" y="899"/>
                    </a:lnTo>
                    <a:lnTo>
                      <a:pt x="506" y="917"/>
                    </a:lnTo>
                    <a:lnTo>
                      <a:pt x="459" y="91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89"/>
              <p:cNvSpPr>
                <a:spLocks/>
              </p:cNvSpPr>
              <p:nvPr/>
            </p:nvSpPr>
            <p:spPr bwMode="auto">
              <a:xfrm>
                <a:off x="6328" y="3280"/>
                <a:ext cx="252" cy="246"/>
              </a:xfrm>
              <a:custGeom>
                <a:avLst/>
                <a:gdLst>
                  <a:gd name="T0" fmla="*/ 2012 w 2012"/>
                  <a:gd name="T1" fmla="*/ 1974 h 1974"/>
                  <a:gd name="T2" fmla="*/ 1742 w 2012"/>
                  <a:gd name="T3" fmla="*/ 1974 h 1974"/>
                  <a:gd name="T4" fmla="*/ 1742 w 2012"/>
                  <a:gd name="T5" fmla="*/ 662 h 1974"/>
                  <a:gd name="T6" fmla="*/ 1740 w 2012"/>
                  <a:gd name="T7" fmla="*/ 623 h 1974"/>
                  <a:gd name="T8" fmla="*/ 1725 w 2012"/>
                  <a:gd name="T9" fmla="*/ 546 h 1974"/>
                  <a:gd name="T10" fmla="*/ 1695 w 2012"/>
                  <a:gd name="T11" fmla="*/ 476 h 1974"/>
                  <a:gd name="T12" fmla="*/ 1652 w 2012"/>
                  <a:gd name="T13" fmla="*/ 413 h 1974"/>
                  <a:gd name="T14" fmla="*/ 1600 w 2012"/>
                  <a:gd name="T15" fmla="*/ 360 h 1974"/>
                  <a:gd name="T16" fmla="*/ 1537 w 2012"/>
                  <a:gd name="T17" fmla="*/ 318 h 1974"/>
                  <a:gd name="T18" fmla="*/ 1467 w 2012"/>
                  <a:gd name="T19" fmla="*/ 287 h 1974"/>
                  <a:gd name="T20" fmla="*/ 1390 w 2012"/>
                  <a:gd name="T21" fmla="*/ 272 h 1974"/>
                  <a:gd name="T22" fmla="*/ 1351 w 2012"/>
                  <a:gd name="T23" fmla="*/ 271 h 1974"/>
                  <a:gd name="T24" fmla="*/ 0 w 2012"/>
                  <a:gd name="T25" fmla="*/ 271 h 1974"/>
                  <a:gd name="T26" fmla="*/ 0 w 2012"/>
                  <a:gd name="T27" fmla="*/ 0 h 1974"/>
                  <a:gd name="T28" fmla="*/ 1351 w 2012"/>
                  <a:gd name="T29" fmla="*/ 0 h 1974"/>
                  <a:gd name="T30" fmla="*/ 1384 w 2012"/>
                  <a:gd name="T31" fmla="*/ 1 h 1974"/>
                  <a:gd name="T32" fmla="*/ 1451 w 2012"/>
                  <a:gd name="T33" fmla="*/ 7 h 1974"/>
                  <a:gd name="T34" fmla="*/ 1516 w 2012"/>
                  <a:gd name="T35" fmla="*/ 21 h 1974"/>
                  <a:gd name="T36" fmla="*/ 1577 w 2012"/>
                  <a:gd name="T37" fmla="*/ 40 h 1974"/>
                  <a:gd name="T38" fmla="*/ 1637 w 2012"/>
                  <a:gd name="T39" fmla="*/ 65 h 1974"/>
                  <a:gd name="T40" fmla="*/ 1693 w 2012"/>
                  <a:gd name="T41" fmla="*/ 97 h 1974"/>
                  <a:gd name="T42" fmla="*/ 1746 w 2012"/>
                  <a:gd name="T43" fmla="*/ 132 h 1974"/>
                  <a:gd name="T44" fmla="*/ 1795 w 2012"/>
                  <a:gd name="T45" fmla="*/ 173 h 1974"/>
                  <a:gd name="T46" fmla="*/ 1840 w 2012"/>
                  <a:gd name="T47" fmla="*/ 217 h 1974"/>
                  <a:gd name="T48" fmla="*/ 1880 w 2012"/>
                  <a:gd name="T49" fmla="*/ 267 h 1974"/>
                  <a:gd name="T50" fmla="*/ 1916 w 2012"/>
                  <a:gd name="T51" fmla="*/ 320 h 1974"/>
                  <a:gd name="T52" fmla="*/ 1947 w 2012"/>
                  <a:gd name="T53" fmla="*/ 375 h 1974"/>
                  <a:gd name="T54" fmla="*/ 1972 w 2012"/>
                  <a:gd name="T55" fmla="*/ 435 h 1974"/>
                  <a:gd name="T56" fmla="*/ 1992 w 2012"/>
                  <a:gd name="T57" fmla="*/ 497 h 1974"/>
                  <a:gd name="T58" fmla="*/ 2005 w 2012"/>
                  <a:gd name="T59" fmla="*/ 562 h 1974"/>
                  <a:gd name="T60" fmla="*/ 2011 w 2012"/>
                  <a:gd name="T61" fmla="*/ 629 h 1974"/>
                  <a:gd name="T62" fmla="*/ 2012 w 2012"/>
                  <a:gd name="T63" fmla="*/ 662 h 1974"/>
                  <a:gd name="T64" fmla="*/ 2012 w 2012"/>
                  <a:gd name="T65" fmla="*/ 1974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12" h="1974">
                    <a:moveTo>
                      <a:pt x="2012" y="1974"/>
                    </a:moveTo>
                    <a:lnTo>
                      <a:pt x="1742" y="1974"/>
                    </a:lnTo>
                    <a:lnTo>
                      <a:pt x="1742" y="662"/>
                    </a:lnTo>
                    <a:lnTo>
                      <a:pt x="1740" y="623"/>
                    </a:lnTo>
                    <a:lnTo>
                      <a:pt x="1725" y="546"/>
                    </a:lnTo>
                    <a:lnTo>
                      <a:pt x="1695" y="476"/>
                    </a:lnTo>
                    <a:lnTo>
                      <a:pt x="1652" y="413"/>
                    </a:lnTo>
                    <a:lnTo>
                      <a:pt x="1600" y="360"/>
                    </a:lnTo>
                    <a:lnTo>
                      <a:pt x="1537" y="318"/>
                    </a:lnTo>
                    <a:lnTo>
                      <a:pt x="1467" y="287"/>
                    </a:lnTo>
                    <a:lnTo>
                      <a:pt x="1390" y="272"/>
                    </a:lnTo>
                    <a:lnTo>
                      <a:pt x="1351" y="271"/>
                    </a:lnTo>
                    <a:lnTo>
                      <a:pt x="0" y="271"/>
                    </a:lnTo>
                    <a:lnTo>
                      <a:pt x="0" y="0"/>
                    </a:lnTo>
                    <a:lnTo>
                      <a:pt x="1351" y="0"/>
                    </a:lnTo>
                    <a:lnTo>
                      <a:pt x="1384" y="1"/>
                    </a:lnTo>
                    <a:lnTo>
                      <a:pt x="1451" y="7"/>
                    </a:lnTo>
                    <a:lnTo>
                      <a:pt x="1516" y="21"/>
                    </a:lnTo>
                    <a:lnTo>
                      <a:pt x="1577" y="40"/>
                    </a:lnTo>
                    <a:lnTo>
                      <a:pt x="1637" y="65"/>
                    </a:lnTo>
                    <a:lnTo>
                      <a:pt x="1693" y="97"/>
                    </a:lnTo>
                    <a:lnTo>
                      <a:pt x="1746" y="132"/>
                    </a:lnTo>
                    <a:lnTo>
                      <a:pt x="1795" y="173"/>
                    </a:lnTo>
                    <a:lnTo>
                      <a:pt x="1840" y="217"/>
                    </a:lnTo>
                    <a:lnTo>
                      <a:pt x="1880" y="267"/>
                    </a:lnTo>
                    <a:lnTo>
                      <a:pt x="1916" y="320"/>
                    </a:lnTo>
                    <a:lnTo>
                      <a:pt x="1947" y="375"/>
                    </a:lnTo>
                    <a:lnTo>
                      <a:pt x="1972" y="435"/>
                    </a:lnTo>
                    <a:lnTo>
                      <a:pt x="1992" y="497"/>
                    </a:lnTo>
                    <a:lnTo>
                      <a:pt x="2005" y="562"/>
                    </a:lnTo>
                    <a:lnTo>
                      <a:pt x="2011" y="629"/>
                    </a:lnTo>
                    <a:lnTo>
                      <a:pt x="2012" y="662"/>
                    </a:lnTo>
                    <a:lnTo>
                      <a:pt x="2012" y="19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90"/>
              <p:cNvSpPr>
                <a:spLocks/>
              </p:cNvSpPr>
              <p:nvPr/>
            </p:nvSpPr>
            <p:spPr bwMode="auto">
              <a:xfrm>
                <a:off x="6288" y="3256"/>
                <a:ext cx="81" cy="81"/>
              </a:xfrm>
              <a:custGeom>
                <a:avLst/>
                <a:gdLst>
                  <a:gd name="T0" fmla="*/ 324 w 648"/>
                  <a:gd name="T1" fmla="*/ 0 h 649"/>
                  <a:gd name="T2" fmla="*/ 357 w 648"/>
                  <a:gd name="T3" fmla="*/ 1 h 649"/>
                  <a:gd name="T4" fmla="*/ 421 w 648"/>
                  <a:gd name="T5" fmla="*/ 14 h 649"/>
                  <a:gd name="T6" fmla="*/ 479 w 648"/>
                  <a:gd name="T7" fmla="*/ 39 h 649"/>
                  <a:gd name="T8" fmla="*/ 530 w 648"/>
                  <a:gd name="T9" fmla="*/ 74 h 649"/>
                  <a:gd name="T10" fmla="*/ 575 w 648"/>
                  <a:gd name="T11" fmla="*/ 117 h 649"/>
                  <a:gd name="T12" fmla="*/ 609 w 648"/>
                  <a:gd name="T13" fmla="*/ 170 h 649"/>
                  <a:gd name="T14" fmla="*/ 634 w 648"/>
                  <a:gd name="T15" fmla="*/ 228 h 649"/>
                  <a:gd name="T16" fmla="*/ 647 w 648"/>
                  <a:gd name="T17" fmla="*/ 291 h 649"/>
                  <a:gd name="T18" fmla="*/ 648 w 648"/>
                  <a:gd name="T19" fmla="*/ 324 h 649"/>
                  <a:gd name="T20" fmla="*/ 647 w 648"/>
                  <a:gd name="T21" fmla="*/ 358 h 649"/>
                  <a:gd name="T22" fmla="*/ 634 w 648"/>
                  <a:gd name="T23" fmla="*/ 421 h 649"/>
                  <a:gd name="T24" fmla="*/ 609 w 648"/>
                  <a:gd name="T25" fmla="*/ 479 h 649"/>
                  <a:gd name="T26" fmla="*/ 575 w 648"/>
                  <a:gd name="T27" fmla="*/ 531 h 649"/>
                  <a:gd name="T28" fmla="*/ 530 w 648"/>
                  <a:gd name="T29" fmla="*/ 576 h 649"/>
                  <a:gd name="T30" fmla="*/ 479 w 648"/>
                  <a:gd name="T31" fmla="*/ 610 h 649"/>
                  <a:gd name="T32" fmla="*/ 421 w 648"/>
                  <a:gd name="T33" fmla="*/ 634 h 649"/>
                  <a:gd name="T34" fmla="*/ 357 w 648"/>
                  <a:gd name="T35" fmla="*/ 647 h 649"/>
                  <a:gd name="T36" fmla="*/ 324 w 648"/>
                  <a:gd name="T37" fmla="*/ 649 h 649"/>
                  <a:gd name="T38" fmla="*/ 290 w 648"/>
                  <a:gd name="T39" fmla="*/ 647 h 649"/>
                  <a:gd name="T40" fmla="*/ 228 w 648"/>
                  <a:gd name="T41" fmla="*/ 634 h 649"/>
                  <a:gd name="T42" fmla="*/ 170 w 648"/>
                  <a:gd name="T43" fmla="*/ 610 h 649"/>
                  <a:gd name="T44" fmla="*/ 117 w 648"/>
                  <a:gd name="T45" fmla="*/ 576 h 649"/>
                  <a:gd name="T46" fmla="*/ 74 w 648"/>
                  <a:gd name="T47" fmla="*/ 531 h 649"/>
                  <a:gd name="T48" fmla="*/ 39 w 648"/>
                  <a:gd name="T49" fmla="*/ 479 h 649"/>
                  <a:gd name="T50" fmla="*/ 14 w 648"/>
                  <a:gd name="T51" fmla="*/ 421 h 649"/>
                  <a:gd name="T52" fmla="*/ 1 w 648"/>
                  <a:gd name="T53" fmla="*/ 358 h 649"/>
                  <a:gd name="T54" fmla="*/ 0 w 648"/>
                  <a:gd name="T55" fmla="*/ 324 h 649"/>
                  <a:gd name="T56" fmla="*/ 1 w 648"/>
                  <a:gd name="T57" fmla="*/ 291 h 649"/>
                  <a:gd name="T58" fmla="*/ 14 w 648"/>
                  <a:gd name="T59" fmla="*/ 228 h 649"/>
                  <a:gd name="T60" fmla="*/ 39 w 648"/>
                  <a:gd name="T61" fmla="*/ 170 h 649"/>
                  <a:gd name="T62" fmla="*/ 74 w 648"/>
                  <a:gd name="T63" fmla="*/ 117 h 649"/>
                  <a:gd name="T64" fmla="*/ 117 w 648"/>
                  <a:gd name="T65" fmla="*/ 74 h 649"/>
                  <a:gd name="T66" fmla="*/ 170 w 648"/>
                  <a:gd name="T67" fmla="*/ 39 h 649"/>
                  <a:gd name="T68" fmla="*/ 228 w 648"/>
                  <a:gd name="T69" fmla="*/ 14 h 649"/>
                  <a:gd name="T70" fmla="*/ 290 w 648"/>
                  <a:gd name="T71" fmla="*/ 1 h 649"/>
                  <a:gd name="T72" fmla="*/ 324 w 648"/>
                  <a:gd name="T7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9">
                    <a:moveTo>
                      <a:pt x="324" y="0"/>
                    </a:moveTo>
                    <a:lnTo>
                      <a:pt x="357" y="1"/>
                    </a:lnTo>
                    <a:lnTo>
                      <a:pt x="421" y="14"/>
                    </a:lnTo>
                    <a:lnTo>
                      <a:pt x="479" y="39"/>
                    </a:lnTo>
                    <a:lnTo>
                      <a:pt x="530" y="74"/>
                    </a:lnTo>
                    <a:lnTo>
                      <a:pt x="575" y="117"/>
                    </a:lnTo>
                    <a:lnTo>
                      <a:pt x="609" y="170"/>
                    </a:lnTo>
                    <a:lnTo>
                      <a:pt x="634" y="228"/>
                    </a:lnTo>
                    <a:lnTo>
                      <a:pt x="647" y="291"/>
                    </a:lnTo>
                    <a:lnTo>
                      <a:pt x="648" y="324"/>
                    </a:lnTo>
                    <a:lnTo>
                      <a:pt x="647" y="358"/>
                    </a:lnTo>
                    <a:lnTo>
                      <a:pt x="634" y="421"/>
                    </a:lnTo>
                    <a:lnTo>
                      <a:pt x="609" y="479"/>
                    </a:lnTo>
                    <a:lnTo>
                      <a:pt x="575" y="531"/>
                    </a:lnTo>
                    <a:lnTo>
                      <a:pt x="530" y="576"/>
                    </a:lnTo>
                    <a:lnTo>
                      <a:pt x="479" y="610"/>
                    </a:lnTo>
                    <a:lnTo>
                      <a:pt x="421" y="634"/>
                    </a:lnTo>
                    <a:lnTo>
                      <a:pt x="357" y="647"/>
                    </a:lnTo>
                    <a:lnTo>
                      <a:pt x="324" y="649"/>
                    </a:lnTo>
                    <a:lnTo>
                      <a:pt x="290" y="647"/>
                    </a:lnTo>
                    <a:lnTo>
                      <a:pt x="228" y="634"/>
                    </a:lnTo>
                    <a:lnTo>
                      <a:pt x="170" y="610"/>
                    </a:lnTo>
                    <a:lnTo>
                      <a:pt x="117" y="576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1"/>
                    </a:lnTo>
                    <a:lnTo>
                      <a:pt x="1" y="358"/>
                    </a:lnTo>
                    <a:lnTo>
                      <a:pt x="0" y="324"/>
                    </a:lnTo>
                    <a:lnTo>
                      <a:pt x="1" y="291"/>
                    </a:lnTo>
                    <a:lnTo>
                      <a:pt x="14" y="228"/>
                    </a:lnTo>
                    <a:lnTo>
                      <a:pt x="39" y="170"/>
                    </a:lnTo>
                    <a:lnTo>
                      <a:pt x="74" y="117"/>
                    </a:lnTo>
                    <a:lnTo>
                      <a:pt x="117" y="74"/>
                    </a:lnTo>
                    <a:lnTo>
                      <a:pt x="170" y="39"/>
                    </a:lnTo>
                    <a:lnTo>
                      <a:pt x="228" y="14"/>
                    </a:lnTo>
                    <a:lnTo>
                      <a:pt x="290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91"/>
              <p:cNvSpPr>
                <a:spLocks noEditPoints="1"/>
              </p:cNvSpPr>
              <p:nvPr/>
            </p:nvSpPr>
            <p:spPr bwMode="auto">
              <a:xfrm>
                <a:off x="6271" y="3239"/>
                <a:ext cx="115" cy="115"/>
              </a:xfrm>
              <a:custGeom>
                <a:avLst/>
                <a:gdLst>
                  <a:gd name="T0" fmla="*/ 439 w 918"/>
                  <a:gd name="T1" fmla="*/ 271 h 919"/>
                  <a:gd name="T2" fmla="*/ 368 w 918"/>
                  <a:gd name="T3" fmla="*/ 292 h 919"/>
                  <a:gd name="T4" fmla="*/ 312 w 918"/>
                  <a:gd name="T5" fmla="*/ 338 h 919"/>
                  <a:gd name="T6" fmla="*/ 277 w 918"/>
                  <a:gd name="T7" fmla="*/ 401 h 919"/>
                  <a:gd name="T8" fmla="*/ 270 w 918"/>
                  <a:gd name="T9" fmla="*/ 459 h 919"/>
                  <a:gd name="T10" fmla="*/ 277 w 918"/>
                  <a:gd name="T11" fmla="*/ 517 h 919"/>
                  <a:gd name="T12" fmla="*/ 312 w 918"/>
                  <a:gd name="T13" fmla="*/ 582 h 919"/>
                  <a:gd name="T14" fmla="*/ 368 w 918"/>
                  <a:gd name="T15" fmla="*/ 626 h 919"/>
                  <a:gd name="T16" fmla="*/ 439 w 918"/>
                  <a:gd name="T17" fmla="*/ 648 h 919"/>
                  <a:gd name="T18" fmla="*/ 479 w 918"/>
                  <a:gd name="T19" fmla="*/ 648 h 919"/>
                  <a:gd name="T20" fmla="*/ 551 w 918"/>
                  <a:gd name="T21" fmla="*/ 626 h 919"/>
                  <a:gd name="T22" fmla="*/ 607 w 918"/>
                  <a:gd name="T23" fmla="*/ 582 h 919"/>
                  <a:gd name="T24" fmla="*/ 640 w 918"/>
                  <a:gd name="T25" fmla="*/ 517 h 919"/>
                  <a:gd name="T26" fmla="*/ 648 w 918"/>
                  <a:gd name="T27" fmla="*/ 459 h 919"/>
                  <a:gd name="T28" fmla="*/ 640 w 918"/>
                  <a:gd name="T29" fmla="*/ 401 h 919"/>
                  <a:gd name="T30" fmla="*/ 607 w 918"/>
                  <a:gd name="T31" fmla="*/ 338 h 919"/>
                  <a:gd name="T32" fmla="*/ 551 w 918"/>
                  <a:gd name="T33" fmla="*/ 292 h 919"/>
                  <a:gd name="T34" fmla="*/ 479 w 918"/>
                  <a:gd name="T35" fmla="*/ 271 h 919"/>
                  <a:gd name="T36" fmla="*/ 459 w 918"/>
                  <a:gd name="T37" fmla="*/ 919 h 919"/>
                  <a:gd name="T38" fmla="*/ 321 w 918"/>
                  <a:gd name="T39" fmla="*/ 899 h 919"/>
                  <a:gd name="T40" fmla="*/ 165 w 918"/>
                  <a:gd name="T41" fmla="*/ 816 h 919"/>
                  <a:gd name="T42" fmla="*/ 55 w 918"/>
                  <a:gd name="T43" fmla="*/ 680 h 919"/>
                  <a:gd name="T44" fmla="*/ 2 w 918"/>
                  <a:gd name="T45" fmla="*/ 507 h 919"/>
                  <a:gd name="T46" fmla="*/ 2 w 918"/>
                  <a:gd name="T47" fmla="*/ 412 h 919"/>
                  <a:gd name="T48" fmla="*/ 55 w 918"/>
                  <a:gd name="T49" fmla="*/ 239 h 919"/>
                  <a:gd name="T50" fmla="*/ 165 w 918"/>
                  <a:gd name="T51" fmla="*/ 103 h 919"/>
                  <a:gd name="T52" fmla="*/ 321 w 918"/>
                  <a:gd name="T53" fmla="*/ 19 h 919"/>
                  <a:gd name="T54" fmla="*/ 459 w 918"/>
                  <a:gd name="T55" fmla="*/ 0 h 919"/>
                  <a:gd name="T56" fmla="*/ 597 w 918"/>
                  <a:gd name="T57" fmla="*/ 19 h 919"/>
                  <a:gd name="T58" fmla="*/ 752 w 918"/>
                  <a:gd name="T59" fmla="*/ 103 h 919"/>
                  <a:gd name="T60" fmla="*/ 864 w 918"/>
                  <a:gd name="T61" fmla="*/ 239 h 919"/>
                  <a:gd name="T62" fmla="*/ 916 w 918"/>
                  <a:gd name="T63" fmla="*/ 412 h 919"/>
                  <a:gd name="T64" fmla="*/ 916 w 918"/>
                  <a:gd name="T65" fmla="*/ 507 h 919"/>
                  <a:gd name="T66" fmla="*/ 864 w 918"/>
                  <a:gd name="T67" fmla="*/ 680 h 919"/>
                  <a:gd name="T68" fmla="*/ 752 w 918"/>
                  <a:gd name="T69" fmla="*/ 816 h 919"/>
                  <a:gd name="T70" fmla="*/ 597 w 918"/>
                  <a:gd name="T71" fmla="*/ 899 h 919"/>
                  <a:gd name="T72" fmla="*/ 459 w 918"/>
                  <a:gd name="T73" fmla="*/ 919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8" h="919">
                    <a:moveTo>
                      <a:pt x="459" y="271"/>
                    </a:moveTo>
                    <a:lnTo>
                      <a:pt x="439" y="271"/>
                    </a:lnTo>
                    <a:lnTo>
                      <a:pt x="401" y="278"/>
                    </a:lnTo>
                    <a:lnTo>
                      <a:pt x="368" y="292"/>
                    </a:lnTo>
                    <a:lnTo>
                      <a:pt x="337" y="312"/>
                    </a:lnTo>
                    <a:lnTo>
                      <a:pt x="312" y="338"/>
                    </a:lnTo>
                    <a:lnTo>
                      <a:pt x="292" y="368"/>
                    </a:lnTo>
                    <a:lnTo>
                      <a:pt x="277" y="401"/>
                    </a:lnTo>
                    <a:lnTo>
                      <a:pt x="270" y="440"/>
                    </a:lnTo>
                    <a:lnTo>
                      <a:pt x="270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2" y="551"/>
                    </a:lnTo>
                    <a:lnTo>
                      <a:pt x="312" y="582"/>
                    </a:lnTo>
                    <a:lnTo>
                      <a:pt x="337" y="607"/>
                    </a:lnTo>
                    <a:lnTo>
                      <a:pt x="368" y="626"/>
                    </a:lnTo>
                    <a:lnTo>
                      <a:pt x="401" y="641"/>
                    </a:lnTo>
                    <a:lnTo>
                      <a:pt x="439" y="648"/>
                    </a:lnTo>
                    <a:lnTo>
                      <a:pt x="459" y="649"/>
                    </a:lnTo>
                    <a:lnTo>
                      <a:pt x="479" y="648"/>
                    </a:lnTo>
                    <a:lnTo>
                      <a:pt x="516" y="641"/>
                    </a:lnTo>
                    <a:lnTo>
                      <a:pt x="551" y="626"/>
                    </a:lnTo>
                    <a:lnTo>
                      <a:pt x="581" y="607"/>
                    </a:lnTo>
                    <a:lnTo>
                      <a:pt x="607" y="582"/>
                    </a:lnTo>
                    <a:lnTo>
                      <a:pt x="626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40"/>
                    </a:lnTo>
                    <a:lnTo>
                      <a:pt x="640" y="401"/>
                    </a:lnTo>
                    <a:lnTo>
                      <a:pt x="626" y="368"/>
                    </a:lnTo>
                    <a:lnTo>
                      <a:pt x="607" y="338"/>
                    </a:lnTo>
                    <a:lnTo>
                      <a:pt x="581" y="312"/>
                    </a:lnTo>
                    <a:lnTo>
                      <a:pt x="551" y="292"/>
                    </a:lnTo>
                    <a:lnTo>
                      <a:pt x="516" y="278"/>
                    </a:lnTo>
                    <a:lnTo>
                      <a:pt x="479" y="271"/>
                    </a:lnTo>
                    <a:lnTo>
                      <a:pt x="459" y="271"/>
                    </a:lnTo>
                    <a:close/>
                    <a:moveTo>
                      <a:pt x="459" y="919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9" y="865"/>
                    </a:lnTo>
                    <a:lnTo>
                      <a:pt x="165" y="816"/>
                    </a:lnTo>
                    <a:lnTo>
                      <a:pt x="103" y="753"/>
                    </a:lnTo>
                    <a:lnTo>
                      <a:pt x="55" y="680"/>
                    </a:lnTo>
                    <a:lnTo>
                      <a:pt x="19" y="598"/>
                    </a:lnTo>
                    <a:lnTo>
                      <a:pt x="2" y="507"/>
                    </a:lnTo>
                    <a:lnTo>
                      <a:pt x="0" y="459"/>
                    </a:lnTo>
                    <a:lnTo>
                      <a:pt x="2" y="412"/>
                    </a:lnTo>
                    <a:lnTo>
                      <a:pt x="19" y="321"/>
                    </a:lnTo>
                    <a:lnTo>
                      <a:pt x="55" y="239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9" y="55"/>
                    </a:lnTo>
                    <a:lnTo>
                      <a:pt x="321" y="19"/>
                    </a:lnTo>
                    <a:lnTo>
                      <a:pt x="411" y="2"/>
                    </a:lnTo>
                    <a:lnTo>
                      <a:pt x="459" y="0"/>
                    </a:lnTo>
                    <a:lnTo>
                      <a:pt x="506" y="2"/>
                    </a:lnTo>
                    <a:lnTo>
                      <a:pt x="597" y="19"/>
                    </a:lnTo>
                    <a:lnTo>
                      <a:pt x="679" y="55"/>
                    </a:lnTo>
                    <a:lnTo>
                      <a:pt x="752" y="103"/>
                    </a:lnTo>
                    <a:lnTo>
                      <a:pt x="815" y="165"/>
                    </a:lnTo>
                    <a:lnTo>
                      <a:pt x="864" y="239"/>
                    </a:lnTo>
                    <a:lnTo>
                      <a:pt x="898" y="321"/>
                    </a:lnTo>
                    <a:lnTo>
                      <a:pt x="916" y="412"/>
                    </a:lnTo>
                    <a:lnTo>
                      <a:pt x="918" y="459"/>
                    </a:lnTo>
                    <a:lnTo>
                      <a:pt x="916" y="507"/>
                    </a:lnTo>
                    <a:lnTo>
                      <a:pt x="898" y="598"/>
                    </a:lnTo>
                    <a:lnTo>
                      <a:pt x="864" y="680"/>
                    </a:lnTo>
                    <a:lnTo>
                      <a:pt x="815" y="753"/>
                    </a:lnTo>
                    <a:lnTo>
                      <a:pt x="752" y="816"/>
                    </a:lnTo>
                    <a:lnTo>
                      <a:pt x="679" y="865"/>
                    </a:lnTo>
                    <a:lnTo>
                      <a:pt x="597" y="899"/>
                    </a:lnTo>
                    <a:lnTo>
                      <a:pt x="506" y="917"/>
                    </a:lnTo>
                    <a:lnTo>
                      <a:pt x="459" y="9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92"/>
              <p:cNvSpPr>
                <a:spLocks noChangeArrowheads="1"/>
              </p:cNvSpPr>
              <p:nvPr/>
            </p:nvSpPr>
            <p:spPr bwMode="auto">
              <a:xfrm>
                <a:off x="6804" y="3509"/>
                <a:ext cx="34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93"/>
              <p:cNvSpPr>
                <a:spLocks noEditPoints="1"/>
              </p:cNvSpPr>
              <p:nvPr/>
            </p:nvSpPr>
            <p:spPr bwMode="auto">
              <a:xfrm>
                <a:off x="6804" y="3278"/>
                <a:ext cx="439" cy="198"/>
              </a:xfrm>
              <a:custGeom>
                <a:avLst/>
                <a:gdLst>
                  <a:gd name="T0" fmla="*/ 1351 w 3511"/>
                  <a:gd name="T1" fmla="*/ 270 h 1581"/>
                  <a:gd name="T2" fmla="*/ 1081 w 3511"/>
                  <a:gd name="T3" fmla="*/ 270 h 1581"/>
                  <a:gd name="T4" fmla="*/ 1081 w 3511"/>
                  <a:gd name="T5" fmla="*/ 0 h 1581"/>
                  <a:gd name="T6" fmla="*/ 1351 w 3511"/>
                  <a:gd name="T7" fmla="*/ 0 h 1581"/>
                  <a:gd name="T8" fmla="*/ 1351 w 3511"/>
                  <a:gd name="T9" fmla="*/ 270 h 1581"/>
                  <a:gd name="T10" fmla="*/ 1891 w 3511"/>
                  <a:gd name="T11" fmla="*/ 270 h 1581"/>
                  <a:gd name="T12" fmla="*/ 1621 w 3511"/>
                  <a:gd name="T13" fmla="*/ 270 h 1581"/>
                  <a:gd name="T14" fmla="*/ 1621 w 3511"/>
                  <a:gd name="T15" fmla="*/ 0 h 1581"/>
                  <a:gd name="T16" fmla="*/ 1891 w 3511"/>
                  <a:gd name="T17" fmla="*/ 0 h 1581"/>
                  <a:gd name="T18" fmla="*/ 1891 w 3511"/>
                  <a:gd name="T19" fmla="*/ 270 h 1581"/>
                  <a:gd name="T20" fmla="*/ 2431 w 3511"/>
                  <a:gd name="T21" fmla="*/ 270 h 1581"/>
                  <a:gd name="T22" fmla="*/ 2161 w 3511"/>
                  <a:gd name="T23" fmla="*/ 270 h 1581"/>
                  <a:gd name="T24" fmla="*/ 2161 w 3511"/>
                  <a:gd name="T25" fmla="*/ 0 h 1581"/>
                  <a:gd name="T26" fmla="*/ 2431 w 3511"/>
                  <a:gd name="T27" fmla="*/ 0 h 1581"/>
                  <a:gd name="T28" fmla="*/ 2431 w 3511"/>
                  <a:gd name="T29" fmla="*/ 270 h 1581"/>
                  <a:gd name="T30" fmla="*/ 2971 w 3511"/>
                  <a:gd name="T31" fmla="*/ 270 h 1581"/>
                  <a:gd name="T32" fmla="*/ 2701 w 3511"/>
                  <a:gd name="T33" fmla="*/ 270 h 1581"/>
                  <a:gd name="T34" fmla="*/ 2701 w 3511"/>
                  <a:gd name="T35" fmla="*/ 0 h 1581"/>
                  <a:gd name="T36" fmla="*/ 2971 w 3511"/>
                  <a:gd name="T37" fmla="*/ 0 h 1581"/>
                  <a:gd name="T38" fmla="*/ 2971 w 3511"/>
                  <a:gd name="T39" fmla="*/ 270 h 1581"/>
                  <a:gd name="T40" fmla="*/ 3511 w 3511"/>
                  <a:gd name="T41" fmla="*/ 270 h 1581"/>
                  <a:gd name="T42" fmla="*/ 3241 w 3511"/>
                  <a:gd name="T43" fmla="*/ 270 h 1581"/>
                  <a:gd name="T44" fmla="*/ 3241 w 3511"/>
                  <a:gd name="T45" fmla="*/ 0 h 1581"/>
                  <a:gd name="T46" fmla="*/ 3511 w 3511"/>
                  <a:gd name="T47" fmla="*/ 0 h 1581"/>
                  <a:gd name="T48" fmla="*/ 3511 w 3511"/>
                  <a:gd name="T49" fmla="*/ 270 h 1581"/>
                  <a:gd name="T50" fmla="*/ 567 w 3511"/>
                  <a:gd name="T51" fmla="*/ 284 h 1581"/>
                  <a:gd name="T52" fmla="*/ 501 w 3511"/>
                  <a:gd name="T53" fmla="*/ 27 h 1581"/>
                  <a:gd name="T54" fmla="*/ 541 w 3511"/>
                  <a:gd name="T55" fmla="*/ 18 h 1581"/>
                  <a:gd name="T56" fmla="*/ 622 w 3511"/>
                  <a:gd name="T57" fmla="*/ 13 h 1581"/>
                  <a:gd name="T58" fmla="*/ 663 w 3511"/>
                  <a:gd name="T59" fmla="*/ 13 h 1581"/>
                  <a:gd name="T60" fmla="*/ 797 w 3511"/>
                  <a:gd name="T61" fmla="*/ 13 h 1581"/>
                  <a:gd name="T62" fmla="*/ 797 w 3511"/>
                  <a:gd name="T63" fmla="*/ 284 h 1581"/>
                  <a:gd name="T64" fmla="*/ 663 w 3511"/>
                  <a:gd name="T65" fmla="*/ 284 h 1581"/>
                  <a:gd name="T66" fmla="*/ 652 w 3511"/>
                  <a:gd name="T67" fmla="*/ 279 h 1581"/>
                  <a:gd name="T68" fmla="*/ 631 w 3511"/>
                  <a:gd name="T69" fmla="*/ 274 h 1581"/>
                  <a:gd name="T70" fmla="*/ 597 w 3511"/>
                  <a:gd name="T71" fmla="*/ 275 h 1581"/>
                  <a:gd name="T72" fmla="*/ 567 w 3511"/>
                  <a:gd name="T73" fmla="*/ 284 h 1581"/>
                  <a:gd name="T74" fmla="*/ 298 w 3511"/>
                  <a:gd name="T75" fmla="*/ 554 h 1581"/>
                  <a:gd name="T76" fmla="*/ 41 w 3511"/>
                  <a:gd name="T77" fmla="*/ 473 h 1581"/>
                  <a:gd name="T78" fmla="*/ 53 w 3511"/>
                  <a:gd name="T79" fmla="*/ 433 h 1581"/>
                  <a:gd name="T80" fmla="*/ 86 w 3511"/>
                  <a:gd name="T81" fmla="*/ 357 h 1581"/>
                  <a:gd name="T82" fmla="*/ 132 w 3511"/>
                  <a:gd name="T83" fmla="*/ 286 h 1581"/>
                  <a:gd name="T84" fmla="*/ 187 w 3511"/>
                  <a:gd name="T85" fmla="*/ 220 h 1581"/>
                  <a:gd name="T86" fmla="*/ 217 w 3511"/>
                  <a:gd name="T87" fmla="*/ 189 h 1581"/>
                  <a:gd name="T88" fmla="*/ 405 w 3511"/>
                  <a:gd name="T89" fmla="*/ 391 h 1581"/>
                  <a:gd name="T90" fmla="*/ 386 w 3511"/>
                  <a:gd name="T91" fmla="*/ 404 h 1581"/>
                  <a:gd name="T92" fmla="*/ 351 w 3511"/>
                  <a:gd name="T93" fmla="*/ 437 h 1581"/>
                  <a:gd name="T94" fmla="*/ 323 w 3511"/>
                  <a:gd name="T95" fmla="*/ 480 h 1581"/>
                  <a:gd name="T96" fmla="*/ 303 w 3511"/>
                  <a:gd name="T97" fmla="*/ 528 h 1581"/>
                  <a:gd name="T98" fmla="*/ 298 w 3511"/>
                  <a:gd name="T99" fmla="*/ 554 h 1581"/>
                  <a:gd name="T100" fmla="*/ 271 w 3511"/>
                  <a:gd name="T101" fmla="*/ 1040 h 1581"/>
                  <a:gd name="T102" fmla="*/ 0 w 3511"/>
                  <a:gd name="T103" fmla="*/ 1040 h 1581"/>
                  <a:gd name="T104" fmla="*/ 0 w 3511"/>
                  <a:gd name="T105" fmla="*/ 771 h 1581"/>
                  <a:gd name="T106" fmla="*/ 271 w 3511"/>
                  <a:gd name="T107" fmla="*/ 771 h 1581"/>
                  <a:gd name="T108" fmla="*/ 271 w 3511"/>
                  <a:gd name="T109" fmla="*/ 1040 h 1581"/>
                  <a:gd name="T110" fmla="*/ 271 w 3511"/>
                  <a:gd name="T111" fmla="*/ 1581 h 1581"/>
                  <a:gd name="T112" fmla="*/ 0 w 3511"/>
                  <a:gd name="T113" fmla="*/ 1581 h 1581"/>
                  <a:gd name="T114" fmla="*/ 0 w 3511"/>
                  <a:gd name="T115" fmla="*/ 1311 h 1581"/>
                  <a:gd name="T116" fmla="*/ 271 w 3511"/>
                  <a:gd name="T117" fmla="*/ 1311 h 1581"/>
                  <a:gd name="T118" fmla="*/ 271 w 3511"/>
                  <a:gd name="T119" fmla="*/ 158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11" h="1581">
                    <a:moveTo>
                      <a:pt x="1351" y="270"/>
                    </a:moveTo>
                    <a:lnTo>
                      <a:pt x="1081" y="270"/>
                    </a:lnTo>
                    <a:lnTo>
                      <a:pt x="1081" y="0"/>
                    </a:lnTo>
                    <a:lnTo>
                      <a:pt x="1351" y="0"/>
                    </a:lnTo>
                    <a:lnTo>
                      <a:pt x="1351" y="270"/>
                    </a:lnTo>
                    <a:close/>
                    <a:moveTo>
                      <a:pt x="1891" y="270"/>
                    </a:moveTo>
                    <a:lnTo>
                      <a:pt x="1621" y="270"/>
                    </a:lnTo>
                    <a:lnTo>
                      <a:pt x="1621" y="0"/>
                    </a:lnTo>
                    <a:lnTo>
                      <a:pt x="1891" y="0"/>
                    </a:lnTo>
                    <a:lnTo>
                      <a:pt x="1891" y="270"/>
                    </a:lnTo>
                    <a:close/>
                    <a:moveTo>
                      <a:pt x="2431" y="270"/>
                    </a:moveTo>
                    <a:lnTo>
                      <a:pt x="2161" y="270"/>
                    </a:lnTo>
                    <a:lnTo>
                      <a:pt x="2161" y="0"/>
                    </a:lnTo>
                    <a:lnTo>
                      <a:pt x="2431" y="0"/>
                    </a:lnTo>
                    <a:lnTo>
                      <a:pt x="2431" y="270"/>
                    </a:lnTo>
                    <a:close/>
                    <a:moveTo>
                      <a:pt x="2971" y="270"/>
                    </a:moveTo>
                    <a:lnTo>
                      <a:pt x="2701" y="270"/>
                    </a:lnTo>
                    <a:lnTo>
                      <a:pt x="2701" y="0"/>
                    </a:lnTo>
                    <a:lnTo>
                      <a:pt x="2971" y="0"/>
                    </a:lnTo>
                    <a:lnTo>
                      <a:pt x="2971" y="270"/>
                    </a:lnTo>
                    <a:close/>
                    <a:moveTo>
                      <a:pt x="3511" y="270"/>
                    </a:moveTo>
                    <a:lnTo>
                      <a:pt x="3241" y="270"/>
                    </a:lnTo>
                    <a:lnTo>
                      <a:pt x="3241" y="0"/>
                    </a:lnTo>
                    <a:lnTo>
                      <a:pt x="3511" y="0"/>
                    </a:lnTo>
                    <a:lnTo>
                      <a:pt x="3511" y="270"/>
                    </a:lnTo>
                    <a:close/>
                    <a:moveTo>
                      <a:pt x="567" y="284"/>
                    </a:moveTo>
                    <a:lnTo>
                      <a:pt x="501" y="27"/>
                    </a:lnTo>
                    <a:lnTo>
                      <a:pt x="541" y="18"/>
                    </a:lnTo>
                    <a:lnTo>
                      <a:pt x="622" y="13"/>
                    </a:lnTo>
                    <a:lnTo>
                      <a:pt x="663" y="13"/>
                    </a:lnTo>
                    <a:lnTo>
                      <a:pt x="797" y="13"/>
                    </a:lnTo>
                    <a:lnTo>
                      <a:pt x="797" y="284"/>
                    </a:lnTo>
                    <a:lnTo>
                      <a:pt x="663" y="284"/>
                    </a:lnTo>
                    <a:lnTo>
                      <a:pt x="652" y="279"/>
                    </a:lnTo>
                    <a:lnTo>
                      <a:pt x="631" y="274"/>
                    </a:lnTo>
                    <a:lnTo>
                      <a:pt x="597" y="275"/>
                    </a:lnTo>
                    <a:lnTo>
                      <a:pt x="567" y="284"/>
                    </a:lnTo>
                    <a:close/>
                    <a:moveTo>
                      <a:pt x="298" y="554"/>
                    </a:moveTo>
                    <a:lnTo>
                      <a:pt x="41" y="473"/>
                    </a:lnTo>
                    <a:lnTo>
                      <a:pt x="53" y="433"/>
                    </a:lnTo>
                    <a:lnTo>
                      <a:pt x="86" y="357"/>
                    </a:lnTo>
                    <a:lnTo>
                      <a:pt x="132" y="286"/>
                    </a:lnTo>
                    <a:lnTo>
                      <a:pt x="187" y="220"/>
                    </a:lnTo>
                    <a:lnTo>
                      <a:pt x="217" y="189"/>
                    </a:lnTo>
                    <a:lnTo>
                      <a:pt x="405" y="391"/>
                    </a:lnTo>
                    <a:lnTo>
                      <a:pt x="386" y="404"/>
                    </a:lnTo>
                    <a:lnTo>
                      <a:pt x="351" y="437"/>
                    </a:lnTo>
                    <a:lnTo>
                      <a:pt x="323" y="480"/>
                    </a:lnTo>
                    <a:lnTo>
                      <a:pt x="303" y="528"/>
                    </a:lnTo>
                    <a:lnTo>
                      <a:pt x="298" y="554"/>
                    </a:lnTo>
                    <a:close/>
                    <a:moveTo>
                      <a:pt x="271" y="1040"/>
                    </a:moveTo>
                    <a:lnTo>
                      <a:pt x="0" y="1040"/>
                    </a:lnTo>
                    <a:lnTo>
                      <a:pt x="0" y="771"/>
                    </a:lnTo>
                    <a:lnTo>
                      <a:pt x="271" y="771"/>
                    </a:lnTo>
                    <a:lnTo>
                      <a:pt x="271" y="1040"/>
                    </a:lnTo>
                    <a:close/>
                    <a:moveTo>
                      <a:pt x="271" y="1581"/>
                    </a:moveTo>
                    <a:lnTo>
                      <a:pt x="0" y="1581"/>
                    </a:lnTo>
                    <a:lnTo>
                      <a:pt x="0" y="1311"/>
                    </a:lnTo>
                    <a:lnTo>
                      <a:pt x="271" y="1311"/>
                    </a:lnTo>
                    <a:lnTo>
                      <a:pt x="271" y="15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94"/>
              <p:cNvSpPr>
                <a:spLocks noChangeArrowheads="1"/>
              </p:cNvSpPr>
              <p:nvPr/>
            </p:nvSpPr>
            <p:spPr bwMode="auto">
              <a:xfrm>
                <a:off x="7277" y="3278"/>
                <a:ext cx="17" cy="34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95"/>
              <p:cNvSpPr>
                <a:spLocks/>
              </p:cNvSpPr>
              <p:nvPr/>
            </p:nvSpPr>
            <p:spPr bwMode="auto">
              <a:xfrm>
                <a:off x="7253" y="3256"/>
                <a:ext cx="81" cy="81"/>
              </a:xfrm>
              <a:custGeom>
                <a:avLst/>
                <a:gdLst>
                  <a:gd name="T0" fmla="*/ 324 w 648"/>
                  <a:gd name="T1" fmla="*/ 0 h 649"/>
                  <a:gd name="T2" fmla="*/ 358 w 648"/>
                  <a:gd name="T3" fmla="*/ 1 h 649"/>
                  <a:gd name="T4" fmla="*/ 420 w 648"/>
                  <a:gd name="T5" fmla="*/ 14 h 649"/>
                  <a:gd name="T6" fmla="*/ 479 w 648"/>
                  <a:gd name="T7" fmla="*/ 39 h 649"/>
                  <a:gd name="T8" fmla="*/ 531 w 648"/>
                  <a:gd name="T9" fmla="*/ 74 h 649"/>
                  <a:gd name="T10" fmla="*/ 574 w 648"/>
                  <a:gd name="T11" fmla="*/ 117 h 649"/>
                  <a:gd name="T12" fmla="*/ 610 w 648"/>
                  <a:gd name="T13" fmla="*/ 170 h 649"/>
                  <a:gd name="T14" fmla="*/ 634 w 648"/>
                  <a:gd name="T15" fmla="*/ 228 h 649"/>
                  <a:gd name="T16" fmla="*/ 647 w 648"/>
                  <a:gd name="T17" fmla="*/ 291 h 649"/>
                  <a:gd name="T18" fmla="*/ 648 w 648"/>
                  <a:gd name="T19" fmla="*/ 324 h 649"/>
                  <a:gd name="T20" fmla="*/ 647 w 648"/>
                  <a:gd name="T21" fmla="*/ 358 h 649"/>
                  <a:gd name="T22" fmla="*/ 634 w 648"/>
                  <a:gd name="T23" fmla="*/ 421 h 649"/>
                  <a:gd name="T24" fmla="*/ 610 w 648"/>
                  <a:gd name="T25" fmla="*/ 479 h 649"/>
                  <a:gd name="T26" fmla="*/ 574 w 648"/>
                  <a:gd name="T27" fmla="*/ 531 h 649"/>
                  <a:gd name="T28" fmla="*/ 531 w 648"/>
                  <a:gd name="T29" fmla="*/ 576 h 649"/>
                  <a:gd name="T30" fmla="*/ 479 w 648"/>
                  <a:gd name="T31" fmla="*/ 610 h 649"/>
                  <a:gd name="T32" fmla="*/ 420 w 648"/>
                  <a:gd name="T33" fmla="*/ 634 h 649"/>
                  <a:gd name="T34" fmla="*/ 358 w 648"/>
                  <a:gd name="T35" fmla="*/ 647 h 649"/>
                  <a:gd name="T36" fmla="*/ 324 w 648"/>
                  <a:gd name="T37" fmla="*/ 649 h 649"/>
                  <a:gd name="T38" fmla="*/ 291 w 648"/>
                  <a:gd name="T39" fmla="*/ 647 h 649"/>
                  <a:gd name="T40" fmla="*/ 228 w 648"/>
                  <a:gd name="T41" fmla="*/ 634 h 649"/>
                  <a:gd name="T42" fmla="*/ 169 w 648"/>
                  <a:gd name="T43" fmla="*/ 610 h 649"/>
                  <a:gd name="T44" fmla="*/ 118 w 648"/>
                  <a:gd name="T45" fmla="*/ 576 h 649"/>
                  <a:gd name="T46" fmla="*/ 74 w 648"/>
                  <a:gd name="T47" fmla="*/ 531 h 649"/>
                  <a:gd name="T48" fmla="*/ 39 w 648"/>
                  <a:gd name="T49" fmla="*/ 479 h 649"/>
                  <a:gd name="T50" fmla="*/ 14 w 648"/>
                  <a:gd name="T51" fmla="*/ 421 h 649"/>
                  <a:gd name="T52" fmla="*/ 1 w 648"/>
                  <a:gd name="T53" fmla="*/ 358 h 649"/>
                  <a:gd name="T54" fmla="*/ 0 w 648"/>
                  <a:gd name="T55" fmla="*/ 324 h 649"/>
                  <a:gd name="T56" fmla="*/ 1 w 648"/>
                  <a:gd name="T57" fmla="*/ 291 h 649"/>
                  <a:gd name="T58" fmla="*/ 14 w 648"/>
                  <a:gd name="T59" fmla="*/ 228 h 649"/>
                  <a:gd name="T60" fmla="*/ 39 w 648"/>
                  <a:gd name="T61" fmla="*/ 170 h 649"/>
                  <a:gd name="T62" fmla="*/ 74 w 648"/>
                  <a:gd name="T63" fmla="*/ 117 h 649"/>
                  <a:gd name="T64" fmla="*/ 118 w 648"/>
                  <a:gd name="T65" fmla="*/ 74 h 649"/>
                  <a:gd name="T66" fmla="*/ 169 w 648"/>
                  <a:gd name="T67" fmla="*/ 39 h 649"/>
                  <a:gd name="T68" fmla="*/ 228 w 648"/>
                  <a:gd name="T69" fmla="*/ 14 h 649"/>
                  <a:gd name="T70" fmla="*/ 291 w 648"/>
                  <a:gd name="T71" fmla="*/ 1 h 649"/>
                  <a:gd name="T72" fmla="*/ 324 w 648"/>
                  <a:gd name="T7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8" h="649">
                    <a:moveTo>
                      <a:pt x="324" y="0"/>
                    </a:moveTo>
                    <a:lnTo>
                      <a:pt x="358" y="1"/>
                    </a:lnTo>
                    <a:lnTo>
                      <a:pt x="420" y="14"/>
                    </a:lnTo>
                    <a:lnTo>
                      <a:pt x="479" y="39"/>
                    </a:lnTo>
                    <a:lnTo>
                      <a:pt x="531" y="74"/>
                    </a:lnTo>
                    <a:lnTo>
                      <a:pt x="574" y="117"/>
                    </a:lnTo>
                    <a:lnTo>
                      <a:pt x="610" y="170"/>
                    </a:lnTo>
                    <a:lnTo>
                      <a:pt x="634" y="228"/>
                    </a:lnTo>
                    <a:lnTo>
                      <a:pt x="647" y="291"/>
                    </a:lnTo>
                    <a:lnTo>
                      <a:pt x="648" y="324"/>
                    </a:lnTo>
                    <a:lnTo>
                      <a:pt x="647" y="358"/>
                    </a:lnTo>
                    <a:lnTo>
                      <a:pt x="634" y="421"/>
                    </a:lnTo>
                    <a:lnTo>
                      <a:pt x="610" y="479"/>
                    </a:lnTo>
                    <a:lnTo>
                      <a:pt x="574" y="531"/>
                    </a:lnTo>
                    <a:lnTo>
                      <a:pt x="531" y="576"/>
                    </a:lnTo>
                    <a:lnTo>
                      <a:pt x="479" y="610"/>
                    </a:lnTo>
                    <a:lnTo>
                      <a:pt x="420" y="634"/>
                    </a:lnTo>
                    <a:lnTo>
                      <a:pt x="358" y="647"/>
                    </a:lnTo>
                    <a:lnTo>
                      <a:pt x="324" y="649"/>
                    </a:lnTo>
                    <a:lnTo>
                      <a:pt x="291" y="647"/>
                    </a:lnTo>
                    <a:lnTo>
                      <a:pt x="228" y="634"/>
                    </a:lnTo>
                    <a:lnTo>
                      <a:pt x="169" y="610"/>
                    </a:lnTo>
                    <a:lnTo>
                      <a:pt x="118" y="576"/>
                    </a:lnTo>
                    <a:lnTo>
                      <a:pt x="74" y="531"/>
                    </a:lnTo>
                    <a:lnTo>
                      <a:pt x="39" y="479"/>
                    </a:lnTo>
                    <a:lnTo>
                      <a:pt x="14" y="421"/>
                    </a:lnTo>
                    <a:lnTo>
                      <a:pt x="1" y="358"/>
                    </a:lnTo>
                    <a:lnTo>
                      <a:pt x="0" y="324"/>
                    </a:lnTo>
                    <a:lnTo>
                      <a:pt x="1" y="291"/>
                    </a:lnTo>
                    <a:lnTo>
                      <a:pt x="14" y="228"/>
                    </a:lnTo>
                    <a:lnTo>
                      <a:pt x="39" y="170"/>
                    </a:lnTo>
                    <a:lnTo>
                      <a:pt x="74" y="117"/>
                    </a:lnTo>
                    <a:lnTo>
                      <a:pt x="118" y="74"/>
                    </a:lnTo>
                    <a:lnTo>
                      <a:pt x="169" y="39"/>
                    </a:lnTo>
                    <a:lnTo>
                      <a:pt x="228" y="14"/>
                    </a:lnTo>
                    <a:lnTo>
                      <a:pt x="291" y="1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6"/>
              <p:cNvSpPr>
                <a:spLocks noEditPoints="1"/>
              </p:cNvSpPr>
              <p:nvPr/>
            </p:nvSpPr>
            <p:spPr bwMode="auto">
              <a:xfrm>
                <a:off x="7236" y="3239"/>
                <a:ext cx="115" cy="115"/>
              </a:xfrm>
              <a:custGeom>
                <a:avLst/>
                <a:gdLst>
                  <a:gd name="T0" fmla="*/ 438 w 917"/>
                  <a:gd name="T1" fmla="*/ 271 h 919"/>
                  <a:gd name="T2" fmla="*/ 366 w 917"/>
                  <a:gd name="T3" fmla="*/ 292 h 919"/>
                  <a:gd name="T4" fmla="*/ 311 w 917"/>
                  <a:gd name="T5" fmla="*/ 338 h 919"/>
                  <a:gd name="T6" fmla="*/ 277 w 917"/>
                  <a:gd name="T7" fmla="*/ 401 h 919"/>
                  <a:gd name="T8" fmla="*/ 269 w 917"/>
                  <a:gd name="T9" fmla="*/ 459 h 919"/>
                  <a:gd name="T10" fmla="*/ 277 w 917"/>
                  <a:gd name="T11" fmla="*/ 517 h 919"/>
                  <a:gd name="T12" fmla="*/ 311 w 917"/>
                  <a:gd name="T13" fmla="*/ 582 h 919"/>
                  <a:gd name="T14" fmla="*/ 366 w 917"/>
                  <a:gd name="T15" fmla="*/ 626 h 919"/>
                  <a:gd name="T16" fmla="*/ 438 w 917"/>
                  <a:gd name="T17" fmla="*/ 648 h 919"/>
                  <a:gd name="T18" fmla="*/ 479 w 917"/>
                  <a:gd name="T19" fmla="*/ 648 h 919"/>
                  <a:gd name="T20" fmla="*/ 550 w 917"/>
                  <a:gd name="T21" fmla="*/ 626 h 919"/>
                  <a:gd name="T22" fmla="*/ 605 w 917"/>
                  <a:gd name="T23" fmla="*/ 582 h 919"/>
                  <a:gd name="T24" fmla="*/ 640 w 917"/>
                  <a:gd name="T25" fmla="*/ 517 h 919"/>
                  <a:gd name="T26" fmla="*/ 648 w 917"/>
                  <a:gd name="T27" fmla="*/ 459 h 919"/>
                  <a:gd name="T28" fmla="*/ 640 w 917"/>
                  <a:gd name="T29" fmla="*/ 401 h 919"/>
                  <a:gd name="T30" fmla="*/ 605 w 917"/>
                  <a:gd name="T31" fmla="*/ 338 h 919"/>
                  <a:gd name="T32" fmla="*/ 550 w 917"/>
                  <a:gd name="T33" fmla="*/ 292 h 919"/>
                  <a:gd name="T34" fmla="*/ 479 w 917"/>
                  <a:gd name="T35" fmla="*/ 271 h 919"/>
                  <a:gd name="T36" fmla="*/ 458 w 917"/>
                  <a:gd name="T37" fmla="*/ 919 h 919"/>
                  <a:gd name="T38" fmla="*/ 321 w 917"/>
                  <a:gd name="T39" fmla="*/ 899 h 919"/>
                  <a:gd name="T40" fmla="*/ 165 w 917"/>
                  <a:gd name="T41" fmla="*/ 816 h 919"/>
                  <a:gd name="T42" fmla="*/ 53 w 917"/>
                  <a:gd name="T43" fmla="*/ 680 h 919"/>
                  <a:gd name="T44" fmla="*/ 1 w 917"/>
                  <a:gd name="T45" fmla="*/ 507 h 919"/>
                  <a:gd name="T46" fmla="*/ 1 w 917"/>
                  <a:gd name="T47" fmla="*/ 412 h 919"/>
                  <a:gd name="T48" fmla="*/ 53 w 917"/>
                  <a:gd name="T49" fmla="*/ 239 h 919"/>
                  <a:gd name="T50" fmla="*/ 165 w 917"/>
                  <a:gd name="T51" fmla="*/ 103 h 919"/>
                  <a:gd name="T52" fmla="*/ 321 w 917"/>
                  <a:gd name="T53" fmla="*/ 19 h 919"/>
                  <a:gd name="T54" fmla="*/ 458 w 917"/>
                  <a:gd name="T55" fmla="*/ 0 h 919"/>
                  <a:gd name="T56" fmla="*/ 596 w 917"/>
                  <a:gd name="T57" fmla="*/ 19 h 919"/>
                  <a:gd name="T58" fmla="*/ 752 w 917"/>
                  <a:gd name="T59" fmla="*/ 103 h 919"/>
                  <a:gd name="T60" fmla="*/ 863 w 917"/>
                  <a:gd name="T61" fmla="*/ 239 h 919"/>
                  <a:gd name="T62" fmla="*/ 916 w 917"/>
                  <a:gd name="T63" fmla="*/ 412 h 919"/>
                  <a:gd name="T64" fmla="*/ 916 w 917"/>
                  <a:gd name="T65" fmla="*/ 507 h 919"/>
                  <a:gd name="T66" fmla="*/ 863 w 917"/>
                  <a:gd name="T67" fmla="*/ 680 h 919"/>
                  <a:gd name="T68" fmla="*/ 752 w 917"/>
                  <a:gd name="T69" fmla="*/ 816 h 919"/>
                  <a:gd name="T70" fmla="*/ 596 w 917"/>
                  <a:gd name="T71" fmla="*/ 899 h 919"/>
                  <a:gd name="T72" fmla="*/ 458 w 917"/>
                  <a:gd name="T73" fmla="*/ 919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7" h="919">
                    <a:moveTo>
                      <a:pt x="458" y="271"/>
                    </a:moveTo>
                    <a:lnTo>
                      <a:pt x="438" y="271"/>
                    </a:lnTo>
                    <a:lnTo>
                      <a:pt x="401" y="278"/>
                    </a:lnTo>
                    <a:lnTo>
                      <a:pt x="366" y="292"/>
                    </a:lnTo>
                    <a:lnTo>
                      <a:pt x="337" y="312"/>
                    </a:lnTo>
                    <a:lnTo>
                      <a:pt x="311" y="338"/>
                    </a:lnTo>
                    <a:lnTo>
                      <a:pt x="291" y="368"/>
                    </a:lnTo>
                    <a:lnTo>
                      <a:pt x="277" y="401"/>
                    </a:lnTo>
                    <a:lnTo>
                      <a:pt x="270" y="440"/>
                    </a:lnTo>
                    <a:lnTo>
                      <a:pt x="269" y="459"/>
                    </a:lnTo>
                    <a:lnTo>
                      <a:pt x="270" y="479"/>
                    </a:lnTo>
                    <a:lnTo>
                      <a:pt x="277" y="517"/>
                    </a:lnTo>
                    <a:lnTo>
                      <a:pt x="291" y="551"/>
                    </a:lnTo>
                    <a:lnTo>
                      <a:pt x="311" y="582"/>
                    </a:lnTo>
                    <a:lnTo>
                      <a:pt x="337" y="607"/>
                    </a:lnTo>
                    <a:lnTo>
                      <a:pt x="366" y="626"/>
                    </a:lnTo>
                    <a:lnTo>
                      <a:pt x="401" y="641"/>
                    </a:lnTo>
                    <a:lnTo>
                      <a:pt x="438" y="648"/>
                    </a:lnTo>
                    <a:lnTo>
                      <a:pt x="458" y="649"/>
                    </a:lnTo>
                    <a:lnTo>
                      <a:pt x="479" y="648"/>
                    </a:lnTo>
                    <a:lnTo>
                      <a:pt x="516" y="641"/>
                    </a:lnTo>
                    <a:lnTo>
                      <a:pt x="550" y="626"/>
                    </a:lnTo>
                    <a:lnTo>
                      <a:pt x="580" y="607"/>
                    </a:lnTo>
                    <a:lnTo>
                      <a:pt x="605" y="582"/>
                    </a:lnTo>
                    <a:lnTo>
                      <a:pt x="625" y="551"/>
                    </a:lnTo>
                    <a:lnTo>
                      <a:pt x="640" y="517"/>
                    </a:lnTo>
                    <a:lnTo>
                      <a:pt x="647" y="479"/>
                    </a:lnTo>
                    <a:lnTo>
                      <a:pt x="648" y="459"/>
                    </a:lnTo>
                    <a:lnTo>
                      <a:pt x="647" y="440"/>
                    </a:lnTo>
                    <a:lnTo>
                      <a:pt x="640" y="401"/>
                    </a:lnTo>
                    <a:lnTo>
                      <a:pt x="625" y="368"/>
                    </a:lnTo>
                    <a:lnTo>
                      <a:pt x="605" y="338"/>
                    </a:lnTo>
                    <a:lnTo>
                      <a:pt x="580" y="312"/>
                    </a:lnTo>
                    <a:lnTo>
                      <a:pt x="550" y="292"/>
                    </a:lnTo>
                    <a:lnTo>
                      <a:pt x="516" y="278"/>
                    </a:lnTo>
                    <a:lnTo>
                      <a:pt x="479" y="271"/>
                    </a:lnTo>
                    <a:lnTo>
                      <a:pt x="458" y="271"/>
                    </a:lnTo>
                    <a:close/>
                    <a:moveTo>
                      <a:pt x="458" y="919"/>
                    </a:moveTo>
                    <a:lnTo>
                      <a:pt x="411" y="917"/>
                    </a:lnTo>
                    <a:lnTo>
                      <a:pt x="321" y="899"/>
                    </a:lnTo>
                    <a:lnTo>
                      <a:pt x="238" y="865"/>
                    </a:lnTo>
                    <a:lnTo>
                      <a:pt x="165" y="816"/>
                    </a:lnTo>
                    <a:lnTo>
                      <a:pt x="103" y="753"/>
                    </a:lnTo>
                    <a:lnTo>
                      <a:pt x="53" y="680"/>
                    </a:lnTo>
                    <a:lnTo>
                      <a:pt x="19" y="598"/>
                    </a:lnTo>
                    <a:lnTo>
                      <a:pt x="1" y="507"/>
                    </a:lnTo>
                    <a:lnTo>
                      <a:pt x="0" y="459"/>
                    </a:lnTo>
                    <a:lnTo>
                      <a:pt x="1" y="412"/>
                    </a:lnTo>
                    <a:lnTo>
                      <a:pt x="19" y="321"/>
                    </a:lnTo>
                    <a:lnTo>
                      <a:pt x="53" y="239"/>
                    </a:lnTo>
                    <a:lnTo>
                      <a:pt x="103" y="165"/>
                    </a:lnTo>
                    <a:lnTo>
                      <a:pt x="165" y="103"/>
                    </a:lnTo>
                    <a:lnTo>
                      <a:pt x="238" y="55"/>
                    </a:lnTo>
                    <a:lnTo>
                      <a:pt x="321" y="19"/>
                    </a:lnTo>
                    <a:lnTo>
                      <a:pt x="411" y="2"/>
                    </a:lnTo>
                    <a:lnTo>
                      <a:pt x="458" y="0"/>
                    </a:lnTo>
                    <a:lnTo>
                      <a:pt x="506" y="2"/>
                    </a:lnTo>
                    <a:lnTo>
                      <a:pt x="596" y="19"/>
                    </a:lnTo>
                    <a:lnTo>
                      <a:pt x="679" y="55"/>
                    </a:lnTo>
                    <a:lnTo>
                      <a:pt x="752" y="103"/>
                    </a:lnTo>
                    <a:lnTo>
                      <a:pt x="814" y="165"/>
                    </a:lnTo>
                    <a:lnTo>
                      <a:pt x="863" y="239"/>
                    </a:lnTo>
                    <a:lnTo>
                      <a:pt x="898" y="321"/>
                    </a:lnTo>
                    <a:lnTo>
                      <a:pt x="916" y="412"/>
                    </a:lnTo>
                    <a:lnTo>
                      <a:pt x="917" y="459"/>
                    </a:lnTo>
                    <a:lnTo>
                      <a:pt x="916" y="507"/>
                    </a:lnTo>
                    <a:lnTo>
                      <a:pt x="898" y="598"/>
                    </a:lnTo>
                    <a:lnTo>
                      <a:pt x="863" y="680"/>
                    </a:lnTo>
                    <a:lnTo>
                      <a:pt x="814" y="753"/>
                    </a:lnTo>
                    <a:lnTo>
                      <a:pt x="752" y="816"/>
                    </a:lnTo>
                    <a:lnTo>
                      <a:pt x="679" y="865"/>
                    </a:lnTo>
                    <a:lnTo>
                      <a:pt x="596" y="899"/>
                    </a:lnTo>
                    <a:lnTo>
                      <a:pt x="506" y="917"/>
                    </a:lnTo>
                    <a:lnTo>
                      <a:pt x="458" y="9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Rectangle 97"/>
              <p:cNvSpPr>
                <a:spLocks noChangeArrowheads="1"/>
              </p:cNvSpPr>
              <p:nvPr/>
            </p:nvSpPr>
            <p:spPr bwMode="auto">
              <a:xfrm>
                <a:off x="6389" y="3526"/>
                <a:ext cx="846" cy="5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98"/>
              <p:cNvSpPr>
                <a:spLocks noEditPoints="1"/>
              </p:cNvSpPr>
              <p:nvPr/>
            </p:nvSpPr>
            <p:spPr bwMode="auto">
              <a:xfrm>
                <a:off x="6372" y="3509"/>
                <a:ext cx="880" cy="541"/>
              </a:xfrm>
              <a:custGeom>
                <a:avLst/>
                <a:gdLst>
                  <a:gd name="T0" fmla="*/ 271 w 7035"/>
                  <a:gd name="T1" fmla="*/ 4054 h 4325"/>
                  <a:gd name="T2" fmla="*/ 6765 w 7035"/>
                  <a:gd name="T3" fmla="*/ 4054 h 4325"/>
                  <a:gd name="T4" fmla="*/ 6765 w 7035"/>
                  <a:gd name="T5" fmla="*/ 271 h 4325"/>
                  <a:gd name="T6" fmla="*/ 271 w 7035"/>
                  <a:gd name="T7" fmla="*/ 271 h 4325"/>
                  <a:gd name="T8" fmla="*/ 271 w 7035"/>
                  <a:gd name="T9" fmla="*/ 4054 h 4325"/>
                  <a:gd name="T10" fmla="*/ 7035 w 7035"/>
                  <a:gd name="T11" fmla="*/ 4325 h 4325"/>
                  <a:gd name="T12" fmla="*/ 0 w 7035"/>
                  <a:gd name="T13" fmla="*/ 4325 h 4325"/>
                  <a:gd name="T14" fmla="*/ 0 w 7035"/>
                  <a:gd name="T15" fmla="*/ 0 h 4325"/>
                  <a:gd name="T16" fmla="*/ 7035 w 7035"/>
                  <a:gd name="T17" fmla="*/ 0 h 4325"/>
                  <a:gd name="T18" fmla="*/ 7035 w 7035"/>
                  <a:gd name="T19" fmla="*/ 4325 h 4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35" h="4325">
                    <a:moveTo>
                      <a:pt x="271" y="4054"/>
                    </a:moveTo>
                    <a:lnTo>
                      <a:pt x="6765" y="4054"/>
                    </a:lnTo>
                    <a:lnTo>
                      <a:pt x="6765" y="271"/>
                    </a:lnTo>
                    <a:lnTo>
                      <a:pt x="271" y="271"/>
                    </a:lnTo>
                    <a:lnTo>
                      <a:pt x="271" y="4054"/>
                    </a:lnTo>
                    <a:close/>
                    <a:moveTo>
                      <a:pt x="7035" y="4325"/>
                    </a:moveTo>
                    <a:lnTo>
                      <a:pt x="0" y="4325"/>
                    </a:lnTo>
                    <a:lnTo>
                      <a:pt x="0" y="0"/>
                    </a:lnTo>
                    <a:lnTo>
                      <a:pt x="7035" y="0"/>
                    </a:lnTo>
                    <a:lnTo>
                      <a:pt x="7035" y="432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99"/>
              <p:cNvSpPr>
                <a:spLocks/>
              </p:cNvSpPr>
              <p:nvPr/>
            </p:nvSpPr>
            <p:spPr bwMode="auto">
              <a:xfrm>
                <a:off x="6457" y="3594"/>
                <a:ext cx="710" cy="371"/>
              </a:xfrm>
              <a:custGeom>
                <a:avLst/>
                <a:gdLst>
                  <a:gd name="T0" fmla="*/ 0 w 5684"/>
                  <a:gd name="T1" fmla="*/ 540 h 2973"/>
                  <a:gd name="T2" fmla="*/ 82 w 5684"/>
                  <a:gd name="T3" fmla="*/ 534 h 2973"/>
                  <a:gd name="T4" fmla="*/ 185 w 5684"/>
                  <a:gd name="T5" fmla="*/ 508 h 2973"/>
                  <a:gd name="T6" fmla="*/ 279 w 5684"/>
                  <a:gd name="T7" fmla="*/ 462 h 2973"/>
                  <a:gd name="T8" fmla="*/ 362 w 5684"/>
                  <a:gd name="T9" fmla="*/ 400 h 2973"/>
                  <a:gd name="T10" fmla="*/ 432 w 5684"/>
                  <a:gd name="T11" fmla="*/ 323 h 2973"/>
                  <a:gd name="T12" fmla="*/ 486 w 5684"/>
                  <a:gd name="T13" fmla="*/ 234 h 2973"/>
                  <a:gd name="T14" fmla="*/ 522 w 5684"/>
                  <a:gd name="T15" fmla="*/ 135 h 2973"/>
                  <a:gd name="T16" fmla="*/ 539 w 5684"/>
                  <a:gd name="T17" fmla="*/ 27 h 2973"/>
                  <a:gd name="T18" fmla="*/ 5144 w 5684"/>
                  <a:gd name="T19" fmla="*/ 0 h 2973"/>
                  <a:gd name="T20" fmla="*/ 5150 w 5684"/>
                  <a:gd name="T21" fmla="*/ 82 h 2973"/>
                  <a:gd name="T22" fmla="*/ 5176 w 5684"/>
                  <a:gd name="T23" fmla="*/ 186 h 2973"/>
                  <a:gd name="T24" fmla="*/ 5222 w 5684"/>
                  <a:gd name="T25" fmla="*/ 280 h 2973"/>
                  <a:gd name="T26" fmla="*/ 5284 w 5684"/>
                  <a:gd name="T27" fmla="*/ 363 h 2973"/>
                  <a:gd name="T28" fmla="*/ 5361 w 5684"/>
                  <a:gd name="T29" fmla="*/ 433 h 2973"/>
                  <a:gd name="T30" fmla="*/ 5450 w 5684"/>
                  <a:gd name="T31" fmla="*/ 488 h 2973"/>
                  <a:gd name="T32" fmla="*/ 5549 w 5684"/>
                  <a:gd name="T33" fmla="*/ 524 h 2973"/>
                  <a:gd name="T34" fmla="*/ 5656 w 5684"/>
                  <a:gd name="T35" fmla="*/ 540 h 2973"/>
                  <a:gd name="T36" fmla="*/ 5684 w 5684"/>
                  <a:gd name="T37" fmla="*/ 2433 h 2973"/>
                  <a:gd name="T38" fmla="*/ 5602 w 5684"/>
                  <a:gd name="T39" fmla="*/ 2439 h 2973"/>
                  <a:gd name="T40" fmla="*/ 5498 w 5684"/>
                  <a:gd name="T41" fmla="*/ 2465 h 2973"/>
                  <a:gd name="T42" fmla="*/ 5404 w 5684"/>
                  <a:gd name="T43" fmla="*/ 2511 h 2973"/>
                  <a:gd name="T44" fmla="*/ 5321 w 5684"/>
                  <a:gd name="T45" fmla="*/ 2574 h 2973"/>
                  <a:gd name="T46" fmla="*/ 5251 w 5684"/>
                  <a:gd name="T47" fmla="*/ 2651 h 2973"/>
                  <a:gd name="T48" fmla="*/ 5197 w 5684"/>
                  <a:gd name="T49" fmla="*/ 2740 h 2973"/>
                  <a:gd name="T50" fmla="*/ 5160 w 5684"/>
                  <a:gd name="T51" fmla="*/ 2838 h 2973"/>
                  <a:gd name="T52" fmla="*/ 5144 w 5684"/>
                  <a:gd name="T53" fmla="*/ 2946 h 2973"/>
                  <a:gd name="T54" fmla="*/ 539 w 5684"/>
                  <a:gd name="T55" fmla="*/ 2973 h 2973"/>
                  <a:gd name="T56" fmla="*/ 533 w 5684"/>
                  <a:gd name="T57" fmla="*/ 2888 h 2973"/>
                  <a:gd name="T58" fmla="*/ 507 w 5684"/>
                  <a:gd name="T59" fmla="*/ 2782 h 2973"/>
                  <a:gd name="T60" fmla="*/ 461 w 5684"/>
                  <a:gd name="T61" fmla="*/ 2687 h 2973"/>
                  <a:gd name="T62" fmla="*/ 399 w 5684"/>
                  <a:gd name="T63" fmla="*/ 2605 h 2973"/>
                  <a:gd name="T64" fmla="*/ 322 w 5684"/>
                  <a:gd name="T65" fmla="*/ 2536 h 2973"/>
                  <a:gd name="T66" fmla="*/ 232 w 5684"/>
                  <a:gd name="T67" fmla="*/ 2483 h 2973"/>
                  <a:gd name="T68" fmla="*/ 134 w 5684"/>
                  <a:gd name="T69" fmla="*/ 2449 h 2973"/>
                  <a:gd name="T70" fmla="*/ 27 w 5684"/>
                  <a:gd name="T71" fmla="*/ 2433 h 2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84" h="2973">
                    <a:moveTo>
                      <a:pt x="0" y="2433"/>
                    </a:moveTo>
                    <a:lnTo>
                      <a:pt x="0" y="540"/>
                    </a:lnTo>
                    <a:lnTo>
                      <a:pt x="27" y="540"/>
                    </a:lnTo>
                    <a:lnTo>
                      <a:pt x="82" y="534"/>
                    </a:lnTo>
                    <a:lnTo>
                      <a:pt x="134" y="524"/>
                    </a:lnTo>
                    <a:lnTo>
                      <a:pt x="185" y="508"/>
                    </a:lnTo>
                    <a:lnTo>
                      <a:pt x="232" y="488"/>
                    </a:lnTo>
                    <a:lnTo>
                      <a:pt x="279" y="462"/>
                    </a:lnTo>
                    <a:lnTo>
                      <a:pt x="322" y="433"/>
                    </a:lnTo>
                    <a:lnTo>
                      <a:pt x="362" y="400"/>
                    </a:lnTo>
                    <a:lnTo>
                      <a:pt x="399" y="363"/>
                    </a:lnTo>
                    <a:lnTo>
                      <a:pt x="432" y="323"/>
                    </a:lnTo>
                    <a:lnTo>
                      <a:pt x="461" y="280"/>
                    </a:lnTo>
                    <a:lnTo>
                      <a:pt x="486" y="234"/>
                    </a:lnTo>
                    <a:lnTo>
                      <a:pt x="507" y="186"/>
                    </a:lnTo>
                    <a:lnTo>
                      <a:pt x="522" y="135"/>
                    </a:lnTo>
                    <a:lnTo>
                      <a:pt x="533" y="82"/>
                    </a:lnTo>
                    <a:lnTo>
                      <a:pt x="539" y="27"/>
                    </a:lnTo>
                    <a:lnTo>
                      <a:pt x="539" y="0"/>
                    </a:lnTo>
                    <a:lnTo>
                      <a:pt x="5144" y="0"/>
                    </a:lnTo>
                    <a:lnTo>
                      <a:pt x="5144" y="27"/>
                    </a:lnTo>
                    <a:lnTo>
                      <a:pt x="5150" y="82"/>
                    </a:lnTo>
                    <a:lnTo>
                      <a:pt x="5160" y="135"/>
                    </a:lnTo>
                    <a:lnTo>
                      <a:pt x="5176" y="186"/>
                    </a:lnTo>
                    <a:lnTo>
                      <a:pt x="5197" y="234"/>
                    </a:lnTo>
                    <a:lnTo>
                      <a:pt x="5222" y="280"/>
                    </a:lnTo>
                    <a:lnTo>
                      <a:pt x="5251" y="323"/>
                    </a:lnTo>
                    <a:lnTo>
                      <a:pt x="5284" y="363"/>
                    </a:lnTo>
                    <a:lnTo>
                      <a:pt x="5321" y="400"/>
                    </a:lnTo>
                    <a:lnTo>
                      <a:pt x="5361" y="433"/>
                    </a:lnTo>
                    <a:lnTo>
                      <a:pt x="5404" y="462"/>
                    </a:lnTo>
                    <a:lnTo>
                      <a:pt x="5450" y="488"/>
                    </a:lnTo>
                    <a:lnTo>
                      <a:pt x="5498" y="508"/>
                    </a:lnTo>
                    <a:lnTo>
                      <a:pt x="5549" y="524"/>
                    </a:lnTo>
                    <a:lnTo>
                      <a:pt x="5602" y="534"/>
                    </a:lnTo>
                    <a:lnTo>
                      <a:pt x="5656" y="540"/>
                    </a:lnTo>
                    <a:lnTo>
                      <a:pt x="5684" y="540"/>
                    </a:lnTo>
                    <a:lnTo>
                      <a:pt x="5684" y="2433"/>
                    </a:lnTo>
                    <a:lnTo>
                      <a:pt x="5656" y="2433"/>
                    </a:lnTo>
                    <a:lnTo>
                      <a:pt x="5602" y="2439"/>
                    </a:lnTo>
                    <a:lnTo>
                      <a:pt x="5549" y="2450"/>
                    </a:lnTo>
                    <a:lnTo>
                      <a:pt x="5498" y="2465"/>
                    </a:lnTo>
                    <a:lnTo>
                      <a:pt x="5450" y="2486"/>
                    </a:lnTo>
                    <a:lnTo>
                      <a:pt x="5404" y="2511"/>
                    </a:lnTo>
                    <a:lnTo>
                      <a:pt x="5361" y="2540"/>
                    </a:lnTo>
                    <a:lnTo>
                      <a:pt x="5321" y="2574"/>
                    </a:lnTo>
                    <a:lnTo>
                      <a:pt x="5284" y="2610"/>
                    </a:lnTo>
                    <a:lnTo>
                      <a:pt x="5251" y="2651"/>
                    </a:lnTo>
                    <a:lnTo>
                      <a:pt x="5222" y="2693"/>
                    </a:lnTo>
                    <a:lnTo>
                      <a:pt x="5197" y="2740"/>
                    </a:lnTo>
                    <a:lnTo>
                      <a:pt x="5176" y="2787"/>
                    </a:lnTo>
                    <a:lnTo>
                      <a:pt x="5160" y="2838"/>
                    </a:lnTo>
                    <a:lnTo>
                      <a:pt x="5150" y="2891"/>
                    </a:lnTo>
                    <a:lnTo>
                      <a:pt x="5144" y="2946"/>
                    </a:lnTo>
                    <a:lnTo>
                      <a:pt x="5144" y="2973"/>
                    </a:lnTo>
                    <a:lnTo>
                      <a:pt x="539" y="2973"/>
                    </a:lnTo>
                    <a:lnTo>
                      <a:pt x="539" y="2945"/>
                    </a:lnTo>
                    <a:lnTo>
                      <a:pt x="533" y="2888"/>
                    </a:lnTo>
                    <a:lnTo>
                      <a:pt x="522" y="2834"/>
                    </a:lnTo>
                    <a:lnTo>
                      <a:pt x="507" y="2782"/>
                    </a:lnTo>
                    <a:lnTo>
                      <a:pt x="486" y="2734"/>
                    </a:lnTo>
                    <a:lnTo>
                      <a:pt x="461" y="2687"/>
                    </a:lnTo>
                    <a:lnTo>
                      <a:pt x="432" y="2645"/>
                    </a:lnTo>
                    <a:lnTo>
                      <a:pt x="399" y="2605"/>
                    </a:lnTo>
                    <a:lnTo>
                      <a:pt x="362" y="2569"/>
                    </a:lnTo>
                    <a:lnTo>
                      <a:pt x="322" y="2536"/>
                    </a:lnTo>
                    <a:lnTo>
                      <a:pt x="279" y="2508"/>
                    </a:lnTo>
                    <a:lnTo>
                      <a:pt x="232" y="2483"/>
                    </a:lnTo>
                    <a:lnTo>
                      <a:pt x="185" y="2464"/>
                    </a:lnTo>
                    <a:lnTo>
                      <a:pt x="134" y="2449"/>
                    </a:lnTo>
                    <a:lnTo>
                      <a:pt x="82" y="2439"/>
                    </a:lnTo>
                    <a:lnTo>
                      <a:pt x="27" y="2433"/>
                    </a:lnTo>
                    <a:lnTo>
                      <a:pt x="0" y="2433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00"/>
              <p:cNvSpPr>
                <a:spLocks/>
              </p:cNvSpPr>
              <p:nvPr/>
            </p:nvSpPr>
            <p:spPr bwMode="auto">
              <a:xfrm>
                <a:off x="6685" y="3653"/>
                <a:ext cx="253" cy="253"/>
              </a:xfrm>
              <a:custGeom>
                <a:avLst/>
                <a:gdLst>
                  <a:gd name="T0" fmla="*/ 1065 w 2026"/>
                  <a:gd name="T1" fmla="*/ 1 h 2028"/>
                  <a:gd name="T2" fmla="*/ 1266 w 2026"/>
                  <a:gd name="T3" fmla="*/ 32 h 2028"/>
                  <a:gd name="T4" fmla="*/ 1451 w 2026"/>
                  <a:gd name="T5" fmla="*/ 100 h 2028"/>
                  <a:gd name="T6" fmla="*/ 1619 w 2026"/>
                  <a:gd name="T7" fmla="*/ 201 h 2028"/>
                  <a:gd name="T8" fmla="*/ 1762 w 2026"/>
                  <a:gd name="T9" fmla="*/ 332 h 2028"/>
                  <a:gd name="T10" fmla="*/ 1879 w 2026"/>
                  <a:gd name="T11" fmla="*/ 488 h 2028"/>
                  <a:gd name="T12" fmla="*/ 1964 w 2026"/>
                  <a:gd name="T13" fmla="*/ 665 h 2028"/>
                  <a:gd name="T14" fmla="*/ 2015 w 2026"/>
                  <a:gd name="T15" fmla="*/ 859 h 2028"/>
                  <a:gd name="T16" fmla="*/ 2026 w 2026"/>
                  <a:gd name="T17" fmla="*/ 1014 h 2028"/>
                  <a:gd name="T18" fmla="*/ 2015 w 2026"/>
                  <a:gd name="T19" fmla="*/ 1168 h 2028"/>
                  <a:gd name="T20" fmla="*/ 1964 w 2026"/>
                  <a:gd name="T21" fmla="*/ 1363 h 2028"/>
                  <a:gd name="T22" fmla="*/ 1879 w 2026"/>
                  <a:gd name="T23" fmla="*/ 1539 h 2028"/>
                  <a:gd name="T24" fmla="*/ 1762 w 2026"/>
                  <a:gd name="T25" fmla="*/ 1695 h 2028"/>
                  <a:gd name="T26" fmla="*/ 1619 w 2026"/>
                  <a:gd name="T27" fmla="*/ 1826 h 2028"/>
                  <a:gd name="T28" fmla="*/ 1451 w 2026"/>
                  <a:gd name="T29" fmla="*/ 1927 h 2028"/>
                  <a:gd name="T30" fmla="*/ 1266 w 2026"/>
                  <a:gd name="T31" fmla="*/ 1996 h 2028"/>
                  <a:gd name="T32" fmla="*/ 1065 w 2026"/>
                  <a:gd name="T33" fmla="*/ 2027 h 2028"/>
                  <a:gd name="T34" fmla="*/ 960 w 2026"/>
                  <a:gd name="T35" fmla="*/ 2027 h 2028"/>
                  <a:gd name="T36" fmla="*/ 760 w 2026"/>
                  <a:gd name="T37" fmla="*/ 1996 h 2028"/>
                  <a:gd name="T38" fmla="*/ 574 w 2026"/>
                  <a:gd name="T39" fmla="*/ 1927 h 2028"/>
                  <a:gd name="T40" fmla="*/ 406 w 2026"/>
                  <a:gd name="T41" fmla="*/ 1826 h 2028"/>
                  <a:gd name="T42" fmla="*/ 263 w 2026"/>
                  <a:gd name="T43" fmla="*/ 1695 h 2028"/>
                  <a:gd name="T44" fmla="*/ 146 w 2026"/>
                  <a:gd name="T45" fmla="*/ 1539 h 2028"/>
                  <a:gd name="T46" fmla="*/ 61 w 2026"/>
                  <a:gd name="T47" fmla="*/ 1363 h 2028"/>
                  <a:gd name="T48" fmla="*/ 11 w 2026"/>
                  <a:gd name="T49" fmla="*/ 1168 h 2028"/>
                  <a:gd name="T50" fmla="*/ 0 w 2026"/>
                  <a:gd name="T51" fmla="*/ 1014 h 2028"/>
                  <a:gd name="T52" fmla="*/ 11 w 2026"/>
                  <a:gd name="T53" fmla="*/ 859 h 2028"/>
                  <a:gd name="T54" fmla="*/ 61 w 2026"/>
                  <a:gd name="T55" fmla="*/ 665 h 2028"/>
                  <a:gd name="T56" fmla="*/ 146 w 2026"/>
                  <a:gd name="T57" fmla="*/ 488 h 2028"/>
                  <a:gd name="T58" fmla="*/ 263 w 2026"/>
                  <a:gd name="T59" fmla="*/ 332 h 2028"/>
                  <a:gd name="T60" fmla="*/ 406 w 2026"/>
                  <a:gd name="T61" fmla="*/ 201 h 2028"/>
                  <a:gd name="T62" fmla="*/ 574 w 2026"/>
                  <a:gd name="T63" fmla="*/ 100 h 2028"/>
                  <a:gd name="T64" fmla="*/ 760 w 2026"/>
                  <a:gd name="T65" fmla="*/ 32 h 2028"/>
                  <a:gd name="T66" fmla="*/ 960 w 2026"/>
                  <a:gd name="T67" fmla="*/ 1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26" h="2028">
                    <a:moveTo>
                      <a:pt x="1013" y="0"/>
                    </a:moveTo>
                    <a:lnTo>
                      <a:pt x="1065" y="1"/>
                    </a:lnTo>
                    <a:lnTo>
                      <a:pt x="1167" y="12"/>
                    </a:lnTo>
                    <a:lnTo>
                      <a:pt x="1266" y="32"/>
                    </a:lnTo>
                    <a:lnTo>
                      <a:pt x="1361" y="61"/>
                    </a:lnTo>
                    <a:lnTo>
                      <a:pt x="1451" y="100"/>
                    </a:lnTo>
                    <a:lnTo>
                      <a:pt x="1538" y="146"/>
                    </a:lnTo>
                    <a:lnTo>
                      <a:pt x="1619" y="201"/>
                    </a:lnTo>
                    <a:lnTo>
                      <a:pt x="1694" y="263"/>
                    </a:lnTo>
                    <a:lnTo>
                      <a:pt x="1762" y="332"/>
                    </a:lnTo>
                    <a:lnTo>
                      <a:pt x="1824" y="407"/>
                    </a:lnTo>
                    <a:lnTo>
                      <a:pt x="1879" y="488"/>
                    </a:lnTo>
                    <a:lnTo>
                      <a:pt x="1925" y="574"/>
                    </a:lnTo>
                    <a:lnTo>
                      <a:pt x="1964" y="665"/>
                    </a:lnTo>
                    <a:lnTo>
                      <a:pt x="1994" y="761"/>
                    </a:lnTo>
                    <a:lnTo>
                      <a:pt x="2015" y="859"/>
                    </a:lnTo>
                    <a:lnTo>
                      <a:pt x="2025" y="961"/>
                    </a:lnTo>
                    <a:lnTo>
                      <a:pt x="2026" y="1014"/>
                    </a:lnTo>
                    <a:lnTo>
                      <a:pt x="2025" y="1066"/>
                    </a:lnTo>
                    <a:lnTo>
                      <a:pt x="2015" y="1168"/>
                    </a:lnTo>
                    <a:lnTo>
                      <a:pt x="1994" y="1267"/>
                    </a:lnTo>
                    <a:lnTo>
                      <a:pt x="1964" y="1363"/>
                    </a:lnTo>
                    <a:lnTo>
                      <a:pt x="1925" y="1453"/>
                    </a:lnTo>
                    <a:lnTo>
                      <a:pt x="1879" y="1539"/>
                    </a:lnTo>
                    <a:lnTo>
                      <a:pt x="1824" y="1620"/>
                    </a:lnTo>
                    <a:lnTo>
                      <a:pt x="1762" y="1695"/>
                    </a:lnTo>
                    <a:lnTo>
                      <a:pt x="1694" y="1764"/>
                    </a:lnTo>
                    <a:lnTo>
                      <a:pt x="1619" y="1826"/>
                    </a:lnTo>
                    <a:lnTo>
                      <a:pt x="1538" y="1881"/>
                    </a:lnTo>
                    <a:lnTo>
                      <a:pt x="1451" y="1927"/>
                    </a:lnTo>
                    <a:lnTo>
                      <a:pt x="1361" y="1966"/>
                    </a:lnTo>
                    <a:lnTo>
                      <a:pt x="1266" y="1996"/>
                    </a:lnTo>
                    <a:lnTo>
                      <a:pt x="1167" y="2016"/>
                    </a:lnTo>
                    <a:lnTo>
                      <a:pt x="1065" y="2027"/>
                    </a:lnTo>
                    <a:lnTo>
                      <a:pt x="1013" y="2028"/>
                    </a:lnTo>
                    <a:lnTo>
                      <a:pt x="960" y="2027"/>
                    </a:lnTo>
                    <a:lnTo>
                      <a:pt x="858" y="2016"/>
                    </a:lnTo>
                    <a:lnTo>
                      <a:pt x="760" y="1996"/>
                    </a:lnTo>
                    <a:lnTo>
                      <a:pt x="665" y="1966"/>
                    </a:lnTo>
                    <a:lnTo>
                      <a:pt x="574" y="1927"/>
                    </a:lnTo>
                    <a:lnTo>
                      <a:pt x="487" y="1881"/>
                    </a:lnTo>
                    <a:lnTo>
                      <a:pt x="406" y="1826"/>
                    </a:lnTo>
                    <a:lnTo>
                      <a:pt x="331" y="1764"/>
                    </a:lnTo>
                    <a:lnTo>
                      <a:pt x="263" y="1695"/>
                    </a:lnTo>
                    <a:lnTo>
                      <a:pt x="201" y="1620"/>
                    </a:lnTo>
                    <a:lnTo>
                      <a:pt x="146" y="1539"/>
                    </a:lnTo>
                    <a:lnTo>
                      <a:pt x="100" y="1453"/>
                    </a:lnTo>
                    <a:lnTo>
                      <a:pt x="61" y="1363"/>
                    </a:lnTo>
                    <a:lnTo>
                      <a:pt x="32" y="1267"/>
                    </a:lnTo>
                    <a:lnTo>
                      <a:pt x="11" y="1168"/>
                    </a:lnTo>
                    <a:lnTo>
                      <a:pt x="1" y="1066"/>
                    </a:lnTo>
                    <a:lnTo>
                      <a:pt x="0" y="1014"/>
                    </a:lnTo>
                    <a:lnTo>
                      <a:pt x="1" y="961"/>
                    </a:lnTo>
                    <a:lnTo>
                      <a:pt x="11" y="859"/>
                    </a:lnTo>
                    <a:lnTo>
                      <a:pt x="32" y="761"/>
                    </a:lnTo>
                    <a:lnTo>
                      <a:pt x="61" y="665"/>
                    </a:lnTo>
                    <a:lnTo>
                      <a:pt x="100" y="574"/>
                    </a:lnTo>
                    <a:lnTo>
                      <a:pt x="146" y="488"/>
                    </a:lnTo>
                    <a:lnTo>
                      <a:pt x="201" y="407"/>
                    </a:lnTo>
                    <a:lnTo>
                      <a:pt x="263" y="332"/>
                    </a:lnTo>
                    <a:lnTo>
                      <a:pt x="331" y="263"/>
                    </a:lnTo>
                    <a:lnTo>
                      <a:pt x="406" y="201"/>
                    </a:lnTo>
                    <a:lnTo>
                      <a:pt x="487" y="146"/>
                    </a:lnTo>
                    <a:lnTo>
                      <a:pt x="574" y="100"/>
                    </a:lnTo>
                    <a:lnTo>
                      <a:pt x="665" y="61"/>
                    </a:lnTo>
                    <a:lnTo>
                      <a:pt x="760" y="32"/>
                    </a:lnTo>
                    <a:lnTo>
                      <a:pt x="858" y="12"/>
                    </a:lnTo>
                    <a:lnTo>
                      <a:pt x="960" y="1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01"/>
              <p:cNvSpPr>
                <a:spLocks/>
              </p:cNvSpPr>
              <p:nvPr/>
            </p:nvSpPr>
            <p:spPr bwMode="auto">
              <a:xfrm>
                <a:off x="7036" y="3756"/>
                <a:ext cx="47" cy="47"/>
              </a:xfrm>
              <a:custGeom>
                <a:avLst/>
                <a:gdLst>
                  <a:gd name="T0" fmla="*/ 190 w 378"/>
                  <a:gd name="T1" fmla="*/ 0 h 379"/>
                  <a:gd name="T2" fmla="*/ 209 w 378"/>
                  <a:gd name="T3" fmla="*/ 1 h 379"/>
                  <a:gd name="T4" fmla="*/ 246 w 378"/>
                  <a:gd name="T5" fmla="*/ 9 h 379"/>
                  <a:gd name="T6" fmla="*/ 280 w 378"/>
                  <a:gd name="T7" fmla="*/ 23 h 379"/>
                  <a:gd name="T8" fmla="*/ 310 w 378"/>
                  <a:gd name="T9" fmla="*/ 43 h 379"/>
                  <a:gd name="T10" fmla="*/ 336 w 378"/>
                  <a:gd name="T11" fmla="*/ 69 h 379"/>
                  <a:gd name="T12" fmla="*/ 356 w 378"/>
                  <a:gd name="T13" fmla="*/ 100 h 379"/>
                  <a:gd name="T14" fmla="*/ 370 w 378"/>
                  <a:gd name="T15" fmla="*/ 133 h 379"/>
                  <a:gd name="T16" fmla="*/ 378 w 378"/>
                  <a:gd name="T17" fmla="*/ 170 h 379"/>
                  <a:gd name="T18" fmla="*/ 378 w 378"/>
                  <a:gd name="T19" fmla="*/ 190 h 379"/>
                  <a:gd name="T20" fmla="*/ 378 w 378"/>
                  <a:gd name="T21" fmla="*/ 209 h 379"/>
                  <a:gd name="T22" fmla="*/ 370 w 378"/>
                  <a:gd name="T23" fmla="*/ 246 h 379"/>
                  <a:gd name="T24" fmla="*/ 356 w 378"/>
                  <a:gd name="T25" fmla="*/ 280 h 379"/>
                  <a:gd name="T26" fmla="*/ 336 w 378"/>
                  <a:gd name="T27" fmla="*/ 311 h 379"/>
                  <a:gd name="T28" fmla="*/ 310 w 378"/>
                  <a:gd name="T29" fmla="*/ 336 h 379"/>
                  <a:gd name="T30" fmla="*/ 280 w 378"/>
                  <a:gd name="T31" fmla="*/ 356 h 379"/>
                  <a:gd name="T32" fmla="*/ 246 w 378"/>
                  <a:gd name="T33" fmla="*/ 370 h 379"/>
                  <a:gd name="T34" fmla="*/ 209 w 378"/>
                  <a:gd name="T35" fmla="*/ 379 h 379"/>
                  <a:gd name="T36" fmla="*/ 190 w 378"/>
                  <a:gd name="T37" fmla="*/ 379 h 379"/>
                  <a:gd name="T38" fmla="*/ 170 w 378"/>
                  <a:gd name="T39" fmla="*/ 379 h 379"/>
                  <a:gd name="T40" fmla="*/ 133 w 378"/>
                  <a:gd name="T41" fmla="*/ 370 h 379"/>
                  <a:gd name="T42" fmla="*/ 100 w 378"/>
                  <a:gd name="T43" fmla="*/ 356 h 379"/>
                  <a:gd name="T44" fmla="*/ 69 w 378"/>
                  <a:gd name="T45" fmla="*/ 336 h 379"/>
                  <a:gd name="T46" fmla="*/ 43 w 378"/>
                  <a:gd name="T47" fmla="*/ 311 h 379"/>
                  <a:gd name="T48" fmla="*/ 23 w 378"/>
                  <a:gd name="T49" fmla="*/ 280 h 379"/>
                  <a:gd name="T50" fmla="*/ 9 w 378"/>
                  <a:gd name="T51" fmla="*/ 246 h 379"/>
                  <a:gd name="T52" fmla="*/ 1 w 378"/>
                  <a:gd name="T53" fmla="*/ 209 h 379"/>
                  <a:gd name="T54" fmla="*/ 0 w 378"/>
                  <a:gd name="T55" fmla="*/ 190 h 379"/>
                  <a:gd name="T56" fmla="*/ 1 w 378"/>
                  <a:gd name="T57" fmla="*/ 170 h 379"/>
                  <a:gd name="T58" fmla="*/ 9 w 378"/>
                  <a:gd name="T59" fmla="*/ 133 h 379"/>
                  <a:gd name="T60" fmla="*/ 23 w 378"/>
                  <a:gd name="T61" fmla="*/ 100 h 379"/>
                  <a:gd name="T62" fmla="*/ 43 w 378"/>
                  <a:gd name="T63" fmla="*/ 69 h 379"/>
                  <a:gd name="T64" fmla="*/ 69 w 378"/>
                  <a:gd name="T65" fmla="*/ 43 h 379"/>
                  <a:gd name="T66" fmla="*/ 100 w 378"/>
                  <a:gd name="T67" fmla="*/ 23 h 379"/>
                  <a:gd name="T68" fmla="*/ 133 w 378"/>
                  <a:gd name="T69" fmla="*/ 9 h 379"/>
                  <a:gd name="T70" fmla="*/ 170 w 378"/>
                  <a:gd name="T71" fmla="*/ 1 h 379"/>
                  <a:gd name="T72" fmla="*/ 190 w 378"/>
                  <a:gd name="T7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8" h="379">
                    <a:moveTo>
                      <a:pt x="190" y="0"/>
                    </a:moveTo>
                    <a:lnTo>
                      <a:pt x="209" y="1"/>
                    </a:lnTo>
                    <a:lnTo>
                      <a:pt x="246" y="9"/>
                    </a:lnTo>
                    <a:lnTo>
                      <a:pt x="280" y="23"/>
                    </a:lnTo>
                    <a:lnTo>
                      <a:pt x="310" y="43"/>
                    </a:lnTo>
                    <a:lnTo>
                      <a:pt x="336" y="69"/>
                    </a:lnTo>
                    <a:lnTo>
                      <a:pt x="356" y="100"/>
                    </a:lnTo>
                    <a:lnTo>
                      <a:pt x="370" y="133"/>
                    </a:lnTo>
                    <a:lnTo>
                      <a:pt x="378" y="170"/>
                    </a:lnTo>
                    <a:lnTo>
                      <a:pt x="378" y="190"/>
                    </a:lnTo>
                    <a:lnTo>
                      <a:pt x="378" y="209"/>
                    </a:lnTo>
                    <a:lnTo>
                      <a:pt x="370" y="246"/>
                    </a:lnTo>
                    <a:lnTo>
                      <a:pt x="356" y="280"/>
                    </a:lnTo>
                    <a:lnTo>
                      <a:pt x="336" y="311"/>
                    </a:lnTo>
                    <a:lnTo>
                      <a:pt x="310" y="336"/>
                    </a:lnTo>
                    <a:lnTo>
                      <a:pt x="280" y="356"/>
                    </a:lnTo>
                    <a:lnTo>
                      <a:pt x="246" y="370"/>
                    </a:lnTo>
                    <a:lnTo>
                      <a:pt x="209" y="379"/>
                    </a:lnTo>
                    <a:lnTo>
                      <a:pt x="190" y="379"/>
                    </a:lnTo>
                    <a:lnTo>
                      <a:pt x="170" y="379"/>
                    </a:lnTo>
                    <a:lnTo>
                      <a:pt x="133" y="370"/>
                    </a:lnTo>
                    <a:lnTo>
                      <a:pt x="100" y="356"/>
                    </a:lnTo>
                    <a:lnTo>
                      <a:pt x="69" y="336"/>
                    </a:lnTo>
                    <a:lnTo>
                      <a:pt x="43" y="311"/>
                    </a:lnTo>
                    <a:lnTo>
                      <a:pt x="23" y="280"/>
                    </a:lnTo>
                    <a:lnTo>
                      <a:pt x="9" y="246"/>
                    </a:lnTo>
                    <a:lnTo>
                      <a:pt x="1" y="209"/>
                    </a:lnTo>
                    <a:lnTo>
                      <a:pt x="0" y="190"/>
                    </a:lnTo>
                    <a:lnTo>
                      <a:pt x="1" y="170"/>
                    </a:lnTo>
                    <a:lnTo>
                      <a:pt x="9" y="133"/>
                    </a:lnTo>
                    <a:lnTo>
                      <a:pt x="23" y="100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100" y="23"/>
                    </a:lnTo>
                    <a:lnTo>
                      <a:pt x="133" y="9"/>
                    </a:lnTo>
                    <a:lnTo>
                      <a:pt x="170" y="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02"/>
              <p:cNvSpPr>
                <a:spLocks/>
              </p:cNvSpPr>
              <p:nvPr/>
            </p:nvSpPr>
            <p:spPr bwMode="auto">
              <a:xfrm>
                <a:off x="6539" y="3756"/>
                <a:ext cx="48" cy="47"/>
              </a:xfrm>
              <a:custGeom>
                <a:avLst/>
                <a:gdLst>
                  <a:gd name="T0" fmla="*/ 189 w 378"/>
                  <a:gd name="T1" fmla="*/ 0 h 379"/>
                  <a:gd name="T2" fmla="*/ 208 w 378"/>
                  <a:gd name="T3" fmla="*/ 1 h 379"/>
                  <a:gd name="T4" fmla="*/ 245 w 378"/>
                  <a:gd name="T5" fmla="*/ 9 h 379"/>
                  <a:gd name="T6" fmla="*/ 279 w 378"/>
                  <a:gd name="T7" fmla="*/ 23 h 379"/>
                  <a:gd name="T8" fmla="*/ 310 w 378"/>
                  <a:gd name="T9" fmla="*/ 43 h 379"/>
                  <a:gd name="T10" fmla="*/ 335 w 378"/>
                  <a:gd name="T11" fmla="*/ 69 h 379"/>
                  <a:gd name="T12" fmla="*/ 355 w 378"/>
                  <a:gd name="T13" fmla="*/ 100 h 379"/>
                  <a:gd name="T14" fmla="*/ 369 w 378"/>
                  <a:gd name="T15" fmla="*/ 133 h 379"/>
                  <a:gd name="T16" fmla="*/ 378 w 378"/>
                  <a:gd name="T17" fmla="*/ 170 h 379"/>
                  <a:gd name="T18" fmla="*/ 378 w 378"/>
                  <a:gd name="T19" fmla="*/ 190 h 379"/>
                  <a:gd name="T20" fmla="*/ 378 w 378"/>
                  <a:gd name="T21" fmla="*/ 209 h 379"/>
                  <a:gd name="T22" fmla="*/ 369 w 378"/>
                  <a:gd name="T23" fmla="*/ 246 h 379"/>
                  <a:gd name="T24" fmla="*/ 355 w 378"/>
                  <a:gd name="T25" fmla="*/ 280 h 379"/>
                  <a:gd name="T26" fmla="*/ 335 w 378"/>
                  <a:gd name="T27" fmla="*/ 311 h 379"/>
                  <a:gd name="T28" fmla="*/ 310 w 378"/>
                  <a:gd name="T29" fmla="*/ 336 h 379"/>
                  <a:gd name="T30" fmla="*/ 279 w 378"/>
                  <a:gd name="T31" fmla="*/ 356 h 379"/>
                  <a:gd name="T32" fmla="*/ 245 w 378"/>
                  <a:gd name="T33" fmla="*/ 370 h 379"/>
                  <a:gd name="T34" fmla="*/ 208 w 378"/>
                  <a:gd name="T35" fmla="*/ 379 h 379"/>
                  <a:gd name="T36" fmla="*/ 189 w 378"/>
                  <a:gd name="T37" fmla="*/ 379 h 379"/>
                  <a:gd name="T38" fmla="*/ 169 w 378"/>
                  <a:gd name="T39" fmla="*/ 379 h 379"/>
                  <a:gd name="T40" fmla="*/ 132 w 378"/>
                  <a:gd name="T41" fmla="*/ 370 h 379"/>
                  <a:gd name="T42" fmla="*/ 99 w 378"/>
                  <a:gd name="T43" fmla="*/ 356 h 379"/>
                  <a:gd name="T44" fmla="*/ 69 w 378"/>
                  <a:gd name="T45" fmla="*/ 336 h 379"/>
                  <a:gd name="T46" fmla="*/ 42 w 378"/>
                  <a:gd name="T47" fmla="*/ 311 h 379"/>
                  <a:gd name="T48" fmla="*/ 22 w 378"/>
                  <a:gd name="T49" fmla="*/ 280 h 379"/>
                  <a:gd name="T50" fmla="*/ 8 w 378"/>
                  <a:gd name="T51" fmla="*/ 246 h 379"/>
                  <a:gd name="T52" fmla="*/ 1 w 378"/>
                  <a:gd name="T53" fmla="*/ 209 h 379"/>
                  <a:gd name="T54" fmla="*/ 0 w 378"/>
                  <a:gd name="T55" fmla="*/ 190 h 379"/>
                  <a:gd name="T56" fmla="*/ 1 w 378"/>
                  <a:gd name="T57" fmla="*/ 170 h 379"/>
                  <a:gd name="T58" fmla="*/ 8 w 378"/>
                  <a:gd name="T59" fmla="*/ 133 h 379"/>
                  <a:gd name="T60" fmla="*/ 22 w 378"/>
                  <a:gd name="T61" fmla="*/ 100 h 379"/>
                  <a:gd name="T62" fmla="*/ 42 w 378"/>
                  <a:gd name="T63" fmla="*/ 69 h 379"/>
                  <a:gd name="T64" fmla="*/ 69 w 378"/>
                  <a:gd name="T65" fmla="*/ 43 h 379"/>
                  <a:gd name="T66" fmla="*/ 99 w 378"/>
                  <a:gd name="T67" fmla="*/ 23 h 379"/>
                  <a:gd name="T68" fmla="*/ 132 w 378"/>
                  <a:gd name="T69" fmla="*/ 9 h 379"/>
                  <a:gd name="T70" fmla="*/ 169 w 378"/>
                  <a:gd name="T71" fmla="*/ 1 h 379"/>
                  <a:gd name="T72" fmla="*/ 189 w 378"/>
                  <a:gd name="T73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8" h="379">
                    <a:moveTo>
                      <a:pt x="189" y="0"/>
                    </a:moveTo>
                    <a:lnTo>
                      <a:pt x="208" y="1"/>
                    </a:lnTo>
                    <a:lnTo>
                      <a:pt x="245" y="9"/>
                    </a:lnTo>
                    <a:lnTo>
                      <a:pt x="279" y="23"/>
                    </a:lnTo>
                    <a:lnTo>
                      <a:pt x="310" y="43"/>
                    </a:lnTo>
                    <a:lnTo>
                      <a:pt x="335" y="69"/>
                    </a:lnTo>
                    <a:lnTo>
                      <a:pt x="355" y="100"/>
                    </a:lnTo>
                    <a:lnTo>
                      <a:pt x="369" y="133"/>
                    </a:lnTo>
                    <a:lnTo>
                      <a:pt x="378" y="170"/>
                    </a:lnTo>
                    <a:lnTo>
                      <a:pt x="378" y="190"/>
                    </a:lnTo>
                    <a:lnTo>
                      <a:pt x="378" y="209"/>
                    </a:lnTo>
                    <a:lnTo>
                      <a:pt x="369" y="246"/>
                    </a:lnTo>
                    <a:lnTo>
                      <a:pt x="355" y="280"/>
                    </a:lnTo>
                    <a:lnTo>
                      <a:pt x="335" y="311"/>
                    </a:lnTo>
                    <a:lnTo>
                      <a:pt x="310" y="336"/>
                    </a:lnTo>
                    <a:lnTo>
                      <a:pt x="279" y="356"/>
                    </a:lnTo>
                    <a:lnTo>
                      <a:pt x="245" y="370"/>
                    </a:lnTo>
                    <a:lnTo>
                      <a:pt x="208" y="379"/>
                    </a:lnTo>
                    <a:lnTo>
                      <a:pt x="189" y="379"/>
                    </a:lnTo>
                    <a:lnTo>
                      <a:pt x="169" y="379"/>
                    </a:lnTo>
                    <a:lnTo>
                      <a:pt x="132" y="370"/>
                    </a:lnTo>
                    <a:lnTo>
                      <a:pt x="99" y="356"/>
                    </a:lnTo>
                    <a:lnTo>
                      <a:pt x="69" y="336"/>
                    </a:lnTo>
                    <a:lnTo>
                      <a:pt x="42" y="311"/>
                    </a:lnTo>
                    <a:lnTo>
                      <a:pt x="22" y="280"/>
                    </a:lnTo>
                    <a:lnTo>
                      <a:pt x="8" y="246"/>
                    </a:lnTo>
                    <a:lnTo>
                      <a:pt x="1" y="209"/>
                    </a:lnTo>
                    <a:lnTo>
                      <a:pt x="0" y="190"/>
                    </a:lnTo>
                    <a:lnTo>
                      <a:pt x="1" y="170"/>
                    </a:lnTo>
                    <a:lnTo>
                      <a:pt x="8" y="133"/>
                    </a:lnTo>
                    <a:lnTo>
                      <a:pt x="22" y="100"/>
                    </a:lnTo>
                    <a:lnTo>
                      <a:pt x="42" y="69"/>
                    </a:lnTo>
                    <a:lnTo>
                      <a:pt x="69" y="43"/>
                    </a:lnTo>
                    <a:lnTo>
                      <a:pt x="99" y="23"/>
                    </a:lnTo>
                    <a:lnTo>
                      <a:pt x="132" y="9"/>
                    </a:lnTo>
                    <a:lnTo>
                      <a:pt x="169" y="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03"/>
              <p:cNvSpPr>
                <a:spLocks/>
              </p:cNvSpPr>
              <p:nvPr/>
            </p:nvSpPr>
            <p:spPr bwMode="auto">
              <a:xfrm>
                <a:off x="6769" y="3707"/>
                <a:ext cx="84" cy="147"/>
              </a:xfrm>
              <a:custGeom>
                <a:avLst/>
                <a:gdLst>
                  <a:gd name="T0" fmla="*/ 303 w 675"/>
                  <a:gd name="T1" fmla="*/ 1175 h 1176"/>
                  <a:gd name="T2" fmla="*/ 175 w 675"/>
                  <a:gd name="T3" fmla="*/ 1136 h 1176"/>
                  <a:gd name="T4" fmla="*/ 76 w 675"/>
                  <a:gd name="T5" fmla="*/ 1054 h 1176"/>
                  <a:gd name="T6" fmla="*/ 15 w 675"/>
                  <a:gd name="T7" fmla="*/ 940 h 1176"/>
                  <a:gd name="T8" fmla="*/ 0 w 675"/>
                  <a:gd name="T9" fmla="*/ 838 h 1176"/>
                  <a:gd name="T10" fmla="*/ 176 w 675"/>
                  <a:gd name="T11" fmla="*/ 856 h 1176"/>
                  <a:gd name="T12" fmla="*/ 194 w 675"/>
                  <a:gd name="T13" fmla="*/ 919 h 1176"/>
                  <a:gd name="T14" fmla="*/ 233 w 675"/>
                  <a:gd name="T15" fmla="*/ 965 h 1176"/>
                  <a:gd name="T16" fmla="*/ 287 w 675"/>
                  <a:gd name="T17" fmla="*/ 994 h 1176"/>
                  <a:gd name="T18" fmla="*/ 338 w 675"/>
                  <a:gd name="T19" fmla="*/ 1001 h 1176"/>
                  <a:gd name="T20" fmla="*/ 388 w 675"/>
                  <a:gd name="T21" fmla="*/ 994 h 1176"/>
                  <a:gd name="T22" fmla="*/ 443 w 675"/>
                  <a:gd name="T23" fmla="*/ 965 h 1176"/>
                  <a:gd name="T24" fmla="*/ 482 w 675"/>
                  <a:gd name="T25" fmla="*/ 919 h 1176"/>
                  <a:gd name="T26" fmla="*/ 499 w 675"/>
                  <a:gd name="T27" fmla="*/ 856 h 1176"/>
                  <a:gd name="T28" fmla="*/ 499 w 675"/>
                  <a:gd name="T29" fmla="*/ 821 h 1176"/>
                  <a:gd name="T30" fmla="*/ 482 w 675"/>
                  <a:gd name="T31" fmla="*/ 758 h 1176"/>
                  <a:gd name="T32" fmla="*/ 443 w 675"/>
                  <a:gd name="T33" fmla="*/ 712 h 1176"/>
                  <a:gd name="T34" fmla="*/ 388 w 675"/>
                  <a:gd name="T35" fmla="*/ 683 h 1176"/>
                  <a:gd name="T36" fmla="*/ 338 w 675"/>
                  <a:gd name="T37" fmla="*/ 676 h 1176"/>
                  <a:gd name="T38" fmla="*/ 236 w 675"/>
                  <a:gd name="T39" fmla="*/ 662 h 1176"/>
                  <a:gd name="T40" fmla="*/ 121 w 675"/>
                  <a:gd name="T41" fmla="*/ 600 h 1176"/>
                  <a:gd name="T42" fmla="*/ 40 w 675"/>
                  <a:gd name="T43" fmla="*/ 501 h 1176"/>
                  <a:gd name="T44" fmla="*/ 1 w 675"/>
                  <a:gd name="T45" fmla="*/ 373 h 1176"/>
                  <a:gd name="T46" fmla="*/ 1 w 675"/>
                  <a:gd name="T47" fmla="*/ 303 h 1176"/>
                  <a:gd name="T48" fmla="*/ 40 w 675"/>
                  <a:gd name="T49" fmla="*/ 176 h 1176"/>
                  <a:gd name="T50" fmla="*/ 121 w 675"/>
                  <a:gd name="T51" fmla="*/ 76 h 1176"/>
                  <a:gd name="T52" fmla="*/ 236 w 675"/>
                  <a:gd name="T53" fmla="*/ 15 h 1176"/>
                  <a:gd name="T54" fmla="*/ 338 w 675"/>
                  <a:gd name="T55" fmla="*/ 0 h 1176"/>
                  <a:gd name="T56" fmla="*/ 439 w 675"/>
                  <a:gd name="T57" fmla="*/ 15 h 1176"/>
                  <a:gd name="T58" fmla="*/ 554 w 675"/>
                  <a:gd name="T59" fmla="*/ 76 h 1176"/>
                  <a:gd name="T60" fmla="*/ 636 w 675"/>
                  <a:gd name="T61" fmla="*/ 176 h 1176"/>
                  <a:gd name="T62" fmla="*/ 674 w 675"/>
                  <a:gd name="T63" fmla="*/ 303 h 1176"/>
                  <a:gd name="T64" fmla="*/ 500 w 675"/>
                  <a:gd name="T65" fmla="*/ 339 h 1176"/>
                  <a:gd name="T66" fmla="*/ 493 w 675"/>
                  <a:gd name="T67" fmla="*/ 288 h 1176"/>
                  <a:gd name="T68" fmla="*/ 465 w 675"/>
                  <a:gd name="T69" fmla="*/ 233 h 1176"/>
                  <a:gd name="T70" fmla="*/ 417 w 675"/>
                  <a:gd name="T71" fmla="*/ 195 h 1176"/>
                  <a:gd name="T72" fmla="*/ 355 w 675"/>
                  <a:gd name="T73" fmla="*/ 177 h 1176"/>
                  <a:gd name="T74" fmla="*/ 320 w 675"/>
                  <a:gd name="T75" fmla="*/ 177 h 1176"/>
                  <a:gd name="T76" fmla="*/ 258 w 675"/>
                  <a:gd name="T77" fmla="*/ 195 h 1176"/>
                  <a:gd name="T78" fmla="*/ 210 w 675"/>
                  <a:gd name="T79" fmla="*/ 233 h 1176"/>
                  <a:gd name="T80" fmla="*/ 182 w 675"/>
                  <a:gd name="T81" fmla="*/ 288 h 1176"/>
                  <a:gd name="T82" fmla="*/ 176 w 675"/>
                  <a:gd name="T83" fmla="*/ 339 h 1176"/>
                  <a:gd name="T84" fmla="*/ 182 w 675"/>
                  <a:gd name="T85" fmla="*/ 388 h 1176"/>
                  <a:gd name="T86" fmla="*/ 210 w 675"/>
                  <a:gd name="T87" fmla="*/ 444 h 1176"/>
                  <a:gd name="T88" fmla="*/ 258 w 675"/>
                  <a:gd name="T89" fmla="*/ 483 h 1176"/>
                  <a:gd name="T90" fmla="*/ 320 w 675"/>
                  <a:gd name="T91" fmla="*/ 500 h 1176"/>
                  <a:gd name="T92" fmla="*/ 372 w 675"/>
                  <a:gd name="T93" fmla="*/ 502 h 1176"/>
                  <a:gd name="T94" fmla="*/ 500 w 675"/>
                  <a:gd name="T95" fmla="*/ 540 h 1176"/>
                  <a:gd name="T96" fmla="*/ 599 w 675"/>
                  <a:gd name="T97" fmla="*/ 623 h 1176"/>
                  <a:gd name="T98" fmla="*/ 661 w 675"/>
                  <a:gd name="T99" fmla="*/ 737 h 1176"/>
                  <a:gd name="T100" fmla="*/ 675 w 675"/>
                  <a:gd name="T101" fmla="*/ 838 h 1176"/>
                  <a:gd name="T102" fmla="*/ 661 w 675"/>
                  <a:gd name="T103" fmla="*/ 935 h 1176"/>
                  <a:gd name="T104" fmla="*/ 599 w 675"/>
                  <a:gd name="T105" fmla="*/ 1049 h 1176"/>
                  <a:gd name="T106" fmla="*/ 500 w 675"/>
                  <a:gd name="T107" fmla="*/ 1133 h 1176"/>
                  <a:gd name="T108" fmla="*/ 372 w 675"/>
                  <a:gd name="T109" fmla="*/ 1175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5" h="1176">
                    <a:moveTo>
                      <a:pt x="338" y="1176"/>
                    </a:moveTo>
                    <a:lnTo>
                      <a:pt x="303" y="1175"/>
                    </a:lnTo>
                    <a:lnTo>
                      <a:pt x="236" y="1162"/>
                    </a:lnTo>
                    <a:lnTo>
                      <a:pt x="175" y="1136"/>
                    </a:lnTo>
                    <a:lnTo>
                      <a:pt x="121" y="1100"/>
                    </a:lnTo>
                    <a:lnTo>
                      <a:pt x="76" y="1054"/>
                    </a:lnTo>
                    <a:lnTo>
                      <a:pt x="40" y="1001"/>
                    </a:lnTo>
                    <a:lnTo>
                      <a:pt x="15" y="940"/>
                    </a:lnTo>
                    <a:lnTo>
                      <a:pt x="1" y="874"/>
                    </a:lnTo>
                    <a:lnTo>
                      <a:pt x="0" y="838"/>
                    </a:lnTo>
                    <a:lnTo>
                      <a:pt x="176" y="838"/>
                    </a:lnTo>
                    <a:lnTo>
                      <a:pt x="176" y="856"/>
                    </a:lnTo>
                    <a:lnTo>
                      <a:pt x="182" y="889"/>
                    </a:lnTo>
                    <a:lnTo>
                      <a:pt x="194" y="919"/>
                    </a:lnTo>
                    <a:lnTo>
                      <a:pt x="210" y="944"/>
                    </a:lnTo>
                    <a:lnTo>
                      <a:pt x="233" y="965"/>
                    </a:lnTo>
                    <a:lnTo>
                      <a:pt x="258" y="982"/>
                    </a:lnTo>
                    <a:lnTo>
                      <a:pt x="287" y="994"/>
                    </a:lnTo>
                    <a:lnTo>
                      <a:pt x="320" y="1000"/>
                    </a:lnTo>
                    <a:lnTo>
                      <a:pt x="338" y="1001"/>
                    </a:lnTo>
                    <a:lnTo>
                      <a:pt x="355" y="1000"/>
                    </a:lnTo>
                    <a:lnTo>
                      <a:pt x="388" y="994"/>
                    </a:lnTo>
                    <a:lnTo>
                      <a:pt x="417" y="982"/>
                    </a:lnTo>
                    <a:lnTo>
                      <a:pt x="443" y="965"/>
                    </a:lnTo>
                    <a:lnTo>
                      <a:pt x="465" y="944"/>
                    </a:lnTo>
                    <a:lnTo>
                      <a:pt x="482" y="919"/>
                    </a:lnTo>
                    <a:lnTo>
                      <a:pt x="493" y="889"/>
                    </a:lnTo>
                    <a:lnTo>
                      <a:pt x="499" y="856"/>
                    </a:lnTo>
                    <a:lnTo>
                      <a:pt x="500" y="838"/>
                    </a:lnTo>
                    <a:lnTo>
                      <a:pt x="499" y="821"/>
                    </a:lnTo>
                    <a:lnTo>
                      <a:pt x="493" y="788"/>
                    </a:lnTo>
                    <a:lnTo>
                      <a:pt x="482" y="758"/>
                    </a:lnTo>
                    <a:lnTo>
                      <a:pt x="465" y="733"/>
                    </a:lnTo>
                    <a:lnTo>
                      <a:pt x="443" y="712"/>
                    </a:lnTo>
                    <a:lnTo>
                      <a:pt x="417" y="695"/>
                    </a:lnTo>
                    <a:lnTo>
                      <a:pt x="388" y="683"/>
                    </a:lnTo>
                    <a:lnTo>
                      <a:pt x="355" y="677"/>
                    </a:lnTo>
                    <a:lnTo>
                      <a:pt x="338" y="676"/>
                    </a:lnTo>
                    <a:lnTo>
                      <a:pt x="303" y="675"/>
                    </a:lnTo>
                    <a:lnTo>
                      <a:pt x="236" y="662"/>
                    </a:lnTo>
                    <a:lnTo>
                      <a:pt x="175" y="637"/>
                    </a:lnTo>
                    <a:lnTo>
                      <a:pt x="121" y="600"/>
                    </a:lnTo>
                    <a:lnTo>
                      <a:pt x="76" y="555"/>
                    </a:lnTo>
                    <a:lnTo>
                      <a:pt x="40" y="501"/>
                    </a:lnTo>
                    <a:lnTo>
                      <a:pt x="15" y="440"/>
                    </a:lnTo>
                    <a:lnTo>
                      <a:pt x="1" y="373"/>
                    </a:lnTo>
                    <a:lnTo>
                      <a:pt x="0" y="339"/>
                    </a:lnTo>
                    <a:lnTo>
                      <a:pt x="1" y="303"/>
                    </a:lnTo>
                    <a:lnTo>
                      <a:pt x="15" y="236"/>
                    </a:lnTo>
                    <a:lnTo>
                      <a:pt x="40" y="176"/>
                    </a:lnTo>
                    <a:lnTo>
                      <a:pt x="76" y="122"/>
                    </a:lnTo>
                    <a:lnTo>
                      <a:pt x="121" y="76"/>
                    </a:lnTo>
                    <a:lnTo>
                      <a:pt x="175" y="41"/>
                    </a:lnTo>
                    <a:lnTo>
                      <a:pt x="236" y="15"/>
                    </a:lnTo>
                    <a:lnTo>
                      <a:pt x="303" y="1"/>
                    </a:lnTo>
                    <a:lnTo>
                      <a:pt x="338" y="0"/>
                    </a:lnTo>
                    <a:lnTo>
                      <a:pt x="372" y="1"/>
                    </a:lnTo>
                    <a:lnTo>
                      <a:pt x="439" y="15"/>
                    </a:lnTo>
                    <a:lnTo>
                      <a:pt x="500" y="41"/>
                    </a:lnTo>
                    <a:lnTo>
                      <a:pt x="554" y="76"/>
                    </a:lnTo>
                    <a:lnTo>
                      <a:pt x="599" y="122"/>
                    </a:lnTo>
                    <a:lnTo>
                      <a:pt x="636" y="176"/>
                    </a:lnTo>
                    <a:lnTo>
                      <a:pt x="661" y="236"/>
                    </a:lnTo>
                    <a:lnTo>
                      <a:pt x="674" y="303"/>
                    </a:lnTo>
                    <a:lnTo>
                      <a:pt x="675" y="339"/>
                    </a:lnTo>
                    <a:lnTo>
                      <a:pt x="500" y="339"/>
                    </a:lnTo>
                    <a:lnTo>
                      <a:pt x="499" y="321"/>
                    </a:lnTo>
                    <a:lnTo>
                      <a:pt x="493" y="288"/>
                    </a:lnTo>
                    <a:lnTo>
                      <a:pt x="482" y="259"/>
                    </a:lnTo>
                    <a:lnTo>
                      <a:pt x="465" y="233"/>
                    </a:lnTo>
                    <a:lnTo>
                      <a:pt x="443" y="211"/>
                    </a:lnTo>
                    <a:lnTo>
                      <a:pt x="417" y="195"/>
                    </a:lnTo>
                    <a:lnTo>
                      <a:pt x="388" y="183"/>
                    </a:lnTo>
                    <a:lnTo>
                      <a:pt x="355" y="177"/>
                    </a:lnTo>
                    <a:lnTo>
                      <a:pt x="338" y="177"/>
                    </a:lnTo>
                    <a:lnTo>
                      <a:pt x="320" y="177"/>
                    </a:lnTo>
                    <a:lnTo>
                      <a:pt x="287" y="183"/>
                    </a:lnTo>
                    <a:lnTo>
                      <a:pt x="258" y="195"/>
                    </a:lnTo>
                    <a:lnTo>
                      <a:pt x="233" y="211"/>
                    </a:lnTo>
                    <a:lnTo>
                      <a:pt x="210" y="233"/>
                    </a:lnTo>
                    <a:lnTo>
                      <a:pt x="194" y="259"/>
                    </a:lnTo>
                    <a:lnTo>
                      <a:pt x="182" y="288"/>
                    </a:lnTo>
                    <a:lnTo>
                      <a:pt x="176" y="321"/>
                    </a:lnTo>
                    <a:lnTo>
                      <a:pt x="176" y="339"/>
                    </a:lnTo>
                    <a:lnTo>
                      <a:pt x="176" y="356"/>
                    </a:lnTo>
                    <a:lnTo>
                      <a:pt x="182" y="388"/>
                    </a:lnTo>
                    <a:lnTo>
                      <a:pt x="194" y="418"/>
                    </a:lnTo>
                    <a:lnTo>
                      <a:pt x="210" y="444"/>
                    </a:lnTo>
                    <a:lnTo>
                      <a:pt x="233" y="465"/>
                    </a:lnTo>
                    <a:lnTo>
                      <a:pt x="258" y="483"/>
                    </a:lnTo>
                    <a:lnTo>
                      <a:pt x="287" y="494"/>
                    </a:lnTo>
                    <a:lnTo>
                      <a:pt x="320" y="500"/>
                    </a:lnTo>
                    <a:lnTo>
                      <a:pt x="338" y="501"/>
                    </a:lnTo>
                    <a:lnTo>
                      <a:pt x="372" y="502"/>
                    </a:lnTo>
                    <a:lnTo>
                      <a:pt x="439" y="515"/>
                    </a:lnTo>
                    <a:lnTo>
                      <a:pt x="500" y="540"/>
                    </a:lnTo>
                    <a:lnTo>
                      <a:pt x="554" y="577"/>
                    </a:lnTo>
                    <a:lnTo>
                      <a:pt x="599" y="623"/>
                    </a:lnTo>
                    <a:lnTo>
                      <a:pt x="636" y="676"/>
                    </a:lnTo>
                    <a:lnTo>
                      <a:pt x="661" y="737"/>
                    </a:lnTo>
                    <a:lnTo>
                      <a:pt x="674" y="803"/>
                    </a:lnTo>
                    <a:lnTo>
                      <a:pt x="675" y="838"/>
                    </a:lnTo>
                    <a:lnTo>
                      <a:pt x="674" y="871"/>
                    </a:lnTo>
                    <a:lnTo>
                      <a:pt x="661" y="935"/>
                    </a:lnTo>
                    <a:lnTo>
                      <a:pt x="636" y="995"/>
                    </a:lnTo>
                    <a:lnTo>
                      <a:pt x="599" y="1049"/>
                    </a:lnTo>
                    <a:lnTo>
                      <a:pt x="554" y="1096"/>
                    </a:lnTo>
                    <a:lnTo>
                      <a:pt x="500" y="1133"/>
                    </a:lnTo>
                    <a:lnTo>
                      <a:pt x="439" y="1161"/>
                    </a:lnTo>
                    <a:lnTo>
                      <a:pt x="372" y="1175"/>
                    </a:lnTo>
                    <a:lnTo>
                      <a:pt x="338" y="117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104"/>
              <p:cNvSpPr>
                <a:spLocks noChangeArrowheads="1"/>
              </p:cNvSpPr>
              <p:nvPr/>
            </p:nvSpPr>
            <p:spPr bwMode="auto">
              <a:xfrm>
                <a:off x="6801" y="3692"/>
                <a:ext cx="22" cy="1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ectangle 105"/>
              <p:cNvSpPr>
                <a:spLocks noChangeArrowheads="1"/>
              </p:cNvSpPr>
              <p:nvPr/>
            </p:nvSpPr>
            <p:spPr bwMode="auto">
              <a:xfrm>
                <a:off x="6801" y="3851"/>
                <a:ext cx="22" cy="16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9" name="직사각형 128"/>
          <p:cNvSpPr/>
          <p:nvPr/>
        </p:nvSpPr>
        <p:spPr>
          <a:xfrm>
            <a:off x="7973852" y="4167030"/>
            <a:ext cx="3138186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A78EF1"/>
                </a:solidFill>
              </a:rPr>
              <a:t>4.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Result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921331" y="2119107"/>
            <a:ext cx="3138186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rgbClr val="A78EF1"/>
                </a:solidFill>
              </a:rPr>
              <a:t>1. Understanding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Business Understanding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Data Understanding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954493" y="4169433"/>
            <a:ext cx="3138186" cy="1712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rgbClr val="A78EF1"/>
                </a:solidFill>
              </a:rPr>
              <a:t>3. Modeling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Decision Tree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SVM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Text Classification with RNN</a:t>
            </a: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7973852" y="2130946"/>
            <a:ext cx="313818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A78EF1"/>
                </a:solidFill>
              </a:rPr>
              <a:t>2. Data 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Data Cleaning/Processing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A78E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Text Classification with RNN: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RNN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적용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– LSTM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최초 시도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batch_size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= 512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epochs =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그림 24">
            <a:extLst>
              <a:ext uri="{FF2B5EF4-FFF2-40B4-BE49-F238E27FC236}">
                <a16:creationId xmlns:a16="http://schemas.microsoft.com/office/drawing/2014/main" xmlns="" id="{A73FB83C-CB5C-884D-8028-16B2B10A7B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9107" y="2387743"/>
            <a:ext cx="5613955" cy="1041257"/>
          </a:xfrm>
          <a:prstGeom prst="rect">
            <a:avLst/>
          </a:prstGeom>
        </p:spPr>
      </p:pic>
      <p:pic>
        <p:nvPicPr>
          <p:cNvPr id="13" name="그림 27">
            <a:extLst>
              <a:ext uri="{FF2B5EF4-FFF2-40B4-BE49-F238E27FC236}">
                <a16:creationId xmlns:a16="http://schemas.microsoft.com/office/drawing/2014/main" xmlns="" id="{2FDE2229-899E-7943-A74F-CD5D8AEAA3A9}"/>
              </a:ext>
            </a:extLst>
          </p:cNvPr>
          <p:cNvPicPr/>
          <p:nvPr/>
        </p:nvPicPr>
        <p:blipFill rotWithShape="1">
          <a:blip r:embed="rId3"/>
          <a:srcRect t="44279" r="654"/>
          <a:stretch/>
        </p:blipFill>
        <p:spPr>
          <a:xfrm>
            <a:off x="4104559" y="3799121"/>
            <a:ext cx="7688430" cy="2859169"/>
          </a:xfrm>
          <a:prstGeom prst="rect">
            <a:avLst/>
          </a:prstGeom>
        </p:spPr>
      </p:pic>
      <p:pic>
        <p:nvPicPr>
          <p:cNvPr id="21" name="그림 104">
            <a:extLst>
              <a:ext uri="{FF2B5EF4-FFF2-40B4-BE49-F238E27FC236}">
                <a16:creationId xmlns:a16="http://schemas.microsoft.com/office/drawing/2014/main" xmlns="" id="{784EE601-7B8C-FC4A-9E11-5CF925DB07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83857" y="4389120"/>
            <a:ext cx="3351364" cy="22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Modeling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pic>
        <p:nvPicPr>
          <p:cNvPr id="12" name="그림 105">
            <a:extLst>
              <a:ext uri="{FF2B5EF4-FFF2-40B4-BE49-F238E27FC236}">
                <a16:creationId xmlns:a16="http://schemas.microsoft.com/office/drawing/2014/main" xmlns="" id="{BF378FD0-3D1D-E849-A699-5F2D45C8A6B8}"/>
              </a:ext>
            </a:extLst>
          </p:cNvPr>
          <p:cNvPicPr/>
          <p:nvPr/>
        </p:nvPicPr>
        <p:blipFill rotWithShape="1">
          <a:blip r:embed="rId2"/>
          <a:srcRect t="2372"/>
          <a:stretch/>
        </p:blipFill>
        <p:spPr>
          <a:xfrm>
            <a:off x="5481646" y="2809702"/>
            <a:ext cx="6507652" cy="3888426"/>
          </a:xfrm>
          <a:prstGeom prst="rect">
            <a:avLst/>
          </a:prstGeom>
        </p:spPr>
      </p:pic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557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Text Classification with RNN: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더 좋은 결과를 위해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parameter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조정을 해본 결과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Batch_size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= 512, epochs = 5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로 수정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최종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accuracy: 0.71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CABFBE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8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Evaluation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995338" cy="557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Result Analysis: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기존의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dataset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은 앱에 대한 세부적인 내용을 포함하지 않아 믿을만한 결과 도출이 어려움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RNN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을 통한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5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구간 분류로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70%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의 꽤 높은 정확도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을 통해 유저들의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니즈를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충족하는 평점 예측 가능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우측의 그림은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에 자주 등장한 단어들을 나열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단어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빈도 수 별 정렬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Game, play, world, free, best, fun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등의 단어들로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게임 또는 유흥 등의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들이 대체적으로 많이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있으나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성공과 직결에는 의문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C81A93-C2A1-CE4D-B02B-E82640AEB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87"/>
          <a:stretch/>
        </p:blipFill>
        <p:spPr>
          <a:xfrm>
            <a:off x="8027627" y="3429000"/>
            <a:ext cx="2413000" cy="2992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02626C-76CF-2C4E-A113-E4247F79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0" y="3456365"/>
            <a:ext cx="2413000" cy="34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Evaluation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995338" cy="557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Conclusion: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평점 예측에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가지 회귀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분류 모델 사용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Decision Tree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가 최종적으로 가장 높은 정확도를 보여줌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하지만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dataset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에는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해당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이 무엇을 하는지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에 대한 정보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따라서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의 설명으로 평점을 예측하는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RNN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모델이 가장 가치가 있음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보완점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장르별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description,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높은 상관관계를 가진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별 분류를 통합하여 사용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Ex)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의사결정트리와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RNN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모델을 함께 사용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		-&gt;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더 높은 앱 평점 예측 가능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Q &amp; A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99284" y="510916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END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966297B-7E05-6A42-8C32-B4C3FE8E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1441450"/>
            <a:ext cx="5969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Understanding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Business Understanding: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모델의 주 목적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주요 정보를 기반으로 앱의 평점 예측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어떤 앱을 개발할까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?’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에 대한 지표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모델의 실용적 측면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의 여러가지 정보에 의한 예측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앱의 설명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(description)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에 의한 예측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Understanding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640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Data Understanding: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사용한 데이터 셋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Kaggle: Mobile App Store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https://www.kaggle.com/ramamet4/app-store-apple-data-set-10k-apps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Original Data: 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7197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samples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17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Used Data: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7197 samples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14 features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4792AE-6CDB-CD4C-AA9C-2D4B7CBF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493" y="3287774"/>
            <a:ext cx="3745811" cy="35702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4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Understanding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Data Understanding: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Target Data: User rating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앱의 전체 평균 평점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3.25 / 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들의 상관관계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image1.png">
            <a:extLst>
              <a:ext uri="{FF2B5EF4-FFF2-40B4-BE49-F238E27FC236}">
                <a16:creationId xmlns:a16="http://schemas.microsoft.com/office/drawing/2014/main" xmlns="" id="{39059DF0-7881-1B4B-9700-E5A41A61FFC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1862" y="5273295"/>
            <a:ext cx="3758966" cy="1039922"/>
          </a:xfrm>
          <a:prstGeom prst="rect">
            <a:avLst/>
          </a:prstGeom>
          <a:ln/>
        </p:spPr>
      </p:pic>
      <p:pic>
        <p:nvPicPr>
          <p:cNvPr id="22" name="그림 87" descr="Regression_Hitmap">
            <a:extLst>
              <a:ext uri="{FF2B5EF4-FFF2-40B4-BE49-F238E27FC236}">
                <a16:creationId xmlns:a16="http://schemas.microsoft.com/office/drawing/2014/main" xmlns="" id="{CD307736-E437-5A48-B944-5A4BC196AB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38" y="1412027"/>
            <a:ext cx="6245934" cy="5426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Understanding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Data Understanding: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장르별 평균 평점은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무료 앱과 유료 앱의 평점 차이는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그림 106">
            <a:extLst>
              <a:ext uri="{FF2B5EF4-FFF2-40B4-BE49-F238E27FC236}">
                <a16:creationId xmlns:a16="http://schemas.microsoft.com/office/drawing/2014/main" xmlns="" id="{C4BD51CB-05AB-964A-9559-E286E75BB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92" y="541377"/>
            <a:ext cx="2677029" cy="597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7.png">
            <a:extLst>
              <a:ext uri="{FF2B5EF4-FFF2-40B4-BE49-F238E27FC236}">
                <a16:creationId xmlns:a16="http://schemas.microsoft.com/office/drawing/2014/main" xmlns="" id="{1F0BC05A-0206-D04D-AA26-B0CC3A833A2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25002" y="4314550"/>
            <a:ext cx="4970998" cy="16431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719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Data Preparation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372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Data Cleaning/Preprocessing: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몇개의 장르가 있는지 확인 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regression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에 사용하기 위해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int value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indexing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추가로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drop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feature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Currency: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모두 같은 화폐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USD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사용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Track_name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ID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로 앱의 고유 번호 부여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Content_rating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연령 제한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‘+’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제거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추후에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RNN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사용을 위해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app description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추출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58">
            <a:extLst>
              <a:ext uri="{FF2B5EF4-FFF2-40B4-BE49-F238E27FC236}">
                <a16:creationId xmlns:a16="http://schemas.microsoft.com/office/drawing/2014/main" xmlns="" id="{694E8F41-897D-3846-8D5E-F64D2638D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17269" y="1412028"/>
            <a:ext cx="2821940" cy="51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Data Preparation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sp>
        <p:nvSpPr>
          <p:cNvPr id="128" name="직사각형 130">
            <a:extLst>
              <a:ext uri="{FF2B5EF4-FFF2-40B4-BE49-F238E27FC236}">
                <a16:creationId xmlns:a16="http://schemas.microsoft.com/office/drawing/2014/main" xmlns="" id="{FC9D45C3-767A-F84C-B7DB-9CC695CD88EC}"/>
              </a:ext>
            </a:extLst>
          </p:cNvPr>
          <p:cNvSpPr/>
          <p:nvPr/>
        </p:nvSpPr>
        <p:spPr>
          <a:xfrm>
            <a:off x="891862" y="1412028"/>
            <a:ext cx="10043359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A78EF1"/>
                </a:solidFill>
              </a:rPr>
              <a:t>Data Cleaning/Preprocessing: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Target data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인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user_rating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다섯 구간으로 분리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0~1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1~2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2~3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3~4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4~5</a:t>
            </a:r>
          </a:p>
        </p:txBody>
      </p:sp>
      <p:pic>
        <p:nvPicPr>
          <p:cNvPr id="13" name="그림 4">
            <a:extLst>
              <a:ext uri="{FF2B5EF4-FFF2-40B4-BE49-F238E27FC236}">
                <a16:creationId xmlns:a16="http://schemas.microsoft.com/office/drawing/2014/main" xmlns="" id="{3DDFABF9-DC1F-A24B-8B60-4587AF875A5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4" r="26867"/>
          <a:stretch/>
        </p:blipFill>
        <p:spPr>
          <a:xfrm>
            <a:off x="6605751" y="2096814"/>
            <a:ext cx="5312979" cy="419472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071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692107" y="159872"/>
            <a:ext cx="37895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srgbClr val="7E58EA"/>
                </a:solidFill>
              </a:rPr>
              <a:t>2. Data Preparation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0648" y="102722"/>
            <a:ext cx="1001003" cy="1141850"/>
            <a:chOff x="3812357" y="899291"/>
            <a:chExt cx="3867248" cy="4411393"/>
          </a:xfrm>
        </p:grpSpPr>
        <p:sp>
          <p:nvSpPr>
            <p:cNvPr id="15" name="도넛 14"/>
            <p:cNvSpPr/>
            <p:nvPr/>
          </p:nvSpPr>
          <p:spPr>
            <a:xfrm>
              <a:off x="3812357" y="1443436"/>
              <a:ext cx="3867248" cy="3867248"/>
            </a:xfrm>
            <a:prstGeom prst="donut">
              <a:avLst>
                <a:gd name="adj" fmla="val 22027"/>
              </a:avLst>
            </a:prstGeom>
            <a:solidFill>
              <a:srgbClr val="A78EF1">
                <a:alpha val="36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달 15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9977"/>
              </a:avLst>
            </a:prstGeom>
            <a:solidFill>
              <a:srgbClr val="A78EF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달 16"/>
            <p:cNvSpPr/>
            <p:nvPr/>
          </p:nvSpPr>
          <p:spPr>
            <a:xfrm rot="8100000">
              <a:off x="5478781" y="899291"/>
              <a:ext cx="1694688" cy="3389376"/>
            </a:xfrm>
            <a:prstGeom prst="moon">
              <a:avLst>
                <a:gd name="adj" fmla="val 36566"/>
              </a:avLst>
            </a:prstGeom>
            <a:gradFill flip="none" rotWithShape="1">
              <a:gsLst>
                <a:gs pos="43000">
                  <a:srgbClr val="7E58EA"/>
                </a:gs>
                <a:gs pos="100000">
                  <a:srgbClr val="A78EF1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달 17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32184"/>
              </a:avLst>
            </a:prstGeom>
            <a:solidFill>
              <a:srgbClr val="87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달 18"/>
            <p:cNvSpPr/>
            <p:nvPr/>
          </p:nvSpPr>
          <p:spPr>
            <a:xfrm>
              <a:off x="4033521" y="1495042"/>
              <a:ext cx="1694686" cy="3389379"/>
            </a:xfrm>
            <a:prstGeom prst="moon">
              <a:avLst>
                <a:gd name="adj" fmla="val 18030"/>
              </a:avLst>
            </a:prstGeom>
            <a:solidFill>
              <a:srgbClr val="81D5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달 19"/>
            <p:cNvSpPr/>
            <p:nvPr/>
          </p:nvSpPr>
          <p:spPr>
            <a:xfrm rot="15300000">
              <a:off x="5112512" y="2330334"/>
              <a:ext cx="1694687" cy="3389378"/>
            </a:xfrm>
            <a:prstGeom prst="moon">
              <a:avLst>
                <a:gd name="adj" fmla="val 20354"/>
              </a:avLst>
            </a:prstGeom>
            <a:gradFill flip="none" rotWithShape="1">
              <a:gsLst>
                <a:gs pos="0">
                  <a:srgbClr val="81D5FF"/>
                </a:gs>
                <a:gs pos="66000">
                  <a:srgbClr val="A78EF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81167" y="506917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i="1" dirty="0">
              <a:solidFill>
                <a:prstClr val="black"/>
              </a:solidFill>
            </a:endParaRPr>
          </a:p>
        </p:txBody>
      </p:sp>
      <p:pic>
        <p:nvPicPr>
          <p:cNvPr id="22" name="그림 89">
            <a:extLst>
              <a:ext uri="{FF2B5EF4-FFF2-40B4-BE49-F238E27FC236}">
                <a16:creationId xmlns:a16="http://schemas.microsoft.com/office/drawing/2014/main" xmlns="" id="{90828E64-0A7A-E646-B714-59D1D0E8BC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954" y="3085869"/>
            <a:ext cx="10594092" cy="25562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CC83389-5B59-974B-9018-874A0CFA7E4E}"/>
              </a:ext>
            </a:extLst>
          </p:cNvPr>
          <p:cNvSpPr/>
          <p:nvPr/>
        </p:nvSpPr>
        <p:spPr>
          <a:xfrm>
            <a:off x="1006549" y="1405053"/>
            <a:ext cx="6096000" cy="1285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A78EF1"/>
                </a:solidFill>
              </a:rPr>
              <a:t>Data Cleaning/Preprocessing: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A78EF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dataset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형태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718</Words>
  <Application>Microsoft Office PowerPoint</Application>
  <PresentationFormat>사용자 지정</PresentationFormat>
  <Paragraphs>239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User</cp:lastModifiedBy>
  <cp:revision>23</cp:revision>
  <dcterms:created xsi:type="dcterms:W3CDTF">2020-05-14T03:14:44Z</dcterms:created>
  <dcterms:modified xsi:type="dcterms:W3CDTF">2020-06-18T12:42:26Z</dcterms:modified>
</cp:coreProperties>
</file>